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147375650" r:id="rId2"/>
    <p:sldId id="2147375660" r:id="rId3"/>
    <p:sldId id="2147375684" r:id="rId4"/>
    <p:sldId id="2147375656" r:id="rId5"/>
    <p:sldId id="2147375659" r:id="rId6"/>
    <p:sldId id="2147375682" r:id="rId7"/>
    <p:sldId id="257" r:id="rId8"/>
    <p:sldId id="2147375658" r:id="rId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7CF5D3-BEEA-452B-A27B-A30724B8E857}" v="3" dt="2025-03-04T14:37:41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PNS" userId="5e76ae65-776c-4bfd-a9c0-4cc331deeac1" providerId="ADAL" clId="{CA7CF5D3-BEEA-452B-A27B-A30724B8E857}"/>
    <pc:docChg chg="custSel delSld modSld">
      <pc:chgData name="EPNS" userId="5e76ae65-776c-4bfd-a9c0-4cc331deeac1" providerId="ADAL" clId="{CA7CF5D3-BEEA-452B-A27B-A30724B8E857}" dt="2025-03-04T14:39:34.371" v="53" actId="14100"/>
      <pc:docMkLst>
        <pc:docMk/>
      </pc:docMkLst>
      <pc:sldChg chg="addSp modSp mod delDesignElem">
        <pc:chgData name="EPNS" userId="5e76ae65-776c-4bfd-a9c0-4cc331deeac1" providerId="ADAL" clId="{CA7CF5D3-BEEA-452B-A27B-A30724B8E857}" dt="2025-03-04T14:39:34.371" v="53" actId="14100"/>
        <pc:sldMkLst>
          <pc:docMk/>
          <pc:sldMk cId="1892599214" sldId="257"/>
        </pc:sldMkLst>
        <pc:spChg chg="mod">
          <ac:chgData name="EPNS" userId="5e76ae65-776c-4bfd-a9c0-4cc331deeac1" providerId="ADAL" clId="{CA7CF5D3-BEEA-452B-A27B-A30724B8E857}" dt="2025-03-04T14:39:23.178" v="51" actId="1076"/>
          <ac:spMkLst>
            <pc:docMk/>
            <pc:sldMk cId="1892599214" sldId="257"/>
            <ac:spMk id="2" creationId="{F4D4A6D8-3836-8240-B9E8-D28BA4461CD5}"/>
          </ac:spMkLst>
        </pc:spChg>
        <pc:spChg chg="mod">
          <ac:chgData name="EPNS" userId="5e76ae65-776c-4bfd-a9c0-4cc331deeac1" providerId="ADAL" clId="{CA7CF5D3-BEEA-452B-A27B-A30724B8E857}" dt="2025-03-04T14:39:26.054" v="52" actId="1076"/>
          <ac:spMkLst>
            <pc:docMk/>
            <pc:sldMk cId="1892599214" sldId="257"/>
            <ac:spMk id="6" creationId="{19F696D6-F863-7E44-A89D-C8693C40FA82}"/>
          </ac:spMkLst>
        </pc:spChg>
        <pc:spChg chg="mod">
          <ac:chgData name="EPNS" userId="5e76ae65-776c-4bfd-a9c0-4cc331deeac1" providerId="ADAL" clId="{CA7CF5D3-BEEA-452B-A27B-A30724B8E857}" dt="2025-03-04T14:37:51.360" v="39" actId="207"/>
          <ac:spMkLst>
            <pc:docMk/>
            <pc:sldMk cId="1892599214" sldId="257"/>
            <ac:spMk id="7" creationId="{89C3A760-3209-5042-9C8D-61035C0A6A37}"/>
          </ac:spMkLst>
        </pc:spChg>
        <pc:spChg chg="add mod">
          <ac:chgData name="EPNS" userId="5e76ae65-776c-4bfd-a9c0-4cc331deeac1" providerId="ADAL" clId="{CA7CF5D3-BEEA-452B-A27B-A30724B8E857}" dt="2025-03-04T14:39:06.338" v="50" actId="403"/>
          <ac:spMkLst>
            <pc:docMk/>
            <pc:sldMk cId="1892599214" sldId="257"/>
            <ac:spMk id="11" creationId="{DA8C5521-0D41-CAEF-AFC5-E42C07606AD5}"/>
          </ac:spMkLst>
        </pc:spChg>
        <pc:picChg chg="add mod">
          <ac:chgData name="EPNS" userId="5e76ae65-776c-4bfd-a9c0-4cc331deeac1" providerId="ADAL" clId="{CA7CF5D3-BEEA-452B-A27B-A30724B8E857}" dt="2025-03-04T14:37:41.154" v="38"/>
          <ac:picMkLst>
            <pc:docMk/>
            <pc:sldMk cId="1892599214" sldId="257"/>
            <ac:picMk id="5" creationId="{A1BD333A-0D1B-5C2F-870D-EF5BA28B7625}"/>
          </ac:picMkLst>
        </pc:picChg>
        <pc:picChg chg="mod">
          <ac:chgData name="EPNS" userId="5e76ae65-776c-4bfd-a9c0-4cc331deeac1" providerId="ADAL" clId="{CA7CF5D3-BEEA-452B-A27B-A30724B8E857}" dt="2025-03-04T14:39:34.371" v="53" actId="14100"/>
          <ac:picMkLst>
            <pc:docMk/>
            <pc:sldMk cId="1892599214" sldId="257"/>
            <ac:picMk id="19" creationId="{A4DB845E-03F7-43A2-A94D-7AA5EB5B5146}"/>
          </ac:picMkLst>
        </pc:picChg>
      </pc:sldChg>
      <pc:sldChg chg="modSp del mod">
        <pc:chgData name="EPNS" userId="5e76ae65-776c-4bfd-a9c0-4cc331deeac1" providerId="ADAL" clId="{CA7CF5D3-BEEA-452B-A27B-A30724B8E857}" dt="2025-03-04T14:36:19.972" v="33" actId="47"/>
        <pc:sldMkLst>
          <pc:docMk/>
          <pc:sldMk cId="601560736" sldId="2147375645"/>
        </pc:sldMkLst>
        <pc:spChg chg="mod">
          <ac:chgData name="EPNS" userId="5e76ae65-776c-4bfd-a9c0-4cc331deeac1" providerId="ADAL" clId="{CA7CF5D3-BEEA-452B-A27B-A30724B8E857}" dt="2025-03-04T14:36:17.098" v="32" actId="6549"/>
          <ac:spMkLst>
            <pc:docMk/>
            <pc:sldMk cId="601560736" sldId="2147375645"/>
            <ac:spMk id="12" creationId="{D175AF23-6B68-0846-D514-D6320F151804}"/>
          </ac:spMkLst>
        </pc:spChg>
      </pc:sldChg>
      <pc:sldChg chg="modSp mod">
        <pc:chgData name="EPNS" userId="5e76ae65-776c-4bfd-a9c0-4cc331deeac1" providerId="ADAL" clId="{CA7CF5D3-BEEA-452B-A27B-A30724B8E857}" dt="2025-03-04T14:35:48.830" v="31" actId="20577"/>
        <pc:sldMkLst>
          <pc:docMk/>
          <pc:sldMk cId="2890877862" sldId="2147375656"/>
        </pc:sldMkLst>
        <pc:spChg chg="mod">
          <ac:chgData name="EPNS" userId="5e76ae65-776c-4bfd-a9c0-4cc331deeac1" providerId="ADAL" clId="{CA7CF5D3-BEEA-452B-A27B-A30724B8E857}" dt="2025-03-04T14:35:48.830" v="31" actId="20577"/>
          <ac:spMkLst>
            <pc:docMk/>
            <pc:sldMk cId="2890877862" sldId="2147375656"/>
            <ac:spMk id="12" creationId="{439F44E8-93AB-FE63-B6C8-7E7AB2714305}"/>
          </ac:spMkLst>
        </pc:spChg>
      </pc:sldChg>
      <pc:sldChg chg="delSp modSp mod">
        <pc:chgData name="EPNS" userId="5e76ae65-776c-4bfd-a9c0-4cc331deeac1" providerId="ADAL" clId="{CA7CF5D3-BEEA-452B-A27B-A30724B8E857}" dt="2025-03-04T14:36:31.291" v="35" actId="478"/>
        <pc:sldMkLst>
          <pc:docMk/>
          <pc:sldMk cId="2690459251" sldId="2147375659"/>
        </pc:sldMkLst>
        <pc:spChg chg="del mod">
          <ac:chgData name="EPNS" userId="5e76ae65-776c-4bfd-a9c0-4cc331deeac1" providerId="ADAL" clId="{CA7CF5D3-BEEA-452B-A27B-A30724B8E857}" dt="2025-03-04T14:36:31.291" v="35" actId="478"/>
          <ac:spMkLst>
            <pc:docMk/>
            <pc:sldMk cId="2690459251" sldId="2147375659"/>
            <ac:spMk id="10" creationId="{F656EBA3-69A0-BB53-6DED-047A4FCC87EC}"/>
          </ac:spMkLst>
        </pc:spChg>
      </pc:sldChg>
      <pc:sldChg chg="del">
        <pc:chgData name="EPNS" userId="5e76ae65-776c-4bfd-a9c0-4cc331deeac1" providerId="ADAL" clId="{CA7CF5D3-BEEA-452B-A27B-A30724B8E857}" dt="2025-03-04T14:36:43.023" v="36" actId="47"/>
        <pc:sldMkLst>
          <pc:docMk/>
          <pc:sldMk cId="1455284489" sldId="2147375683"/>
        </pc:sldMkLst>
      </pc:sldChg>
      <pc:sldChg chg="delSp modSp mod">
        <pc:chgData name="EPNS" userId="5e76ae65-776c-4bfd-a9c0-4cc331deeac1" providerId="ADAL" clId="{CA7CF5D3-BEEA-452B-A27B-A30724B8E857}" dt="2025-03-04T14:35:31.301" v="6" actId="1076"/>
        <pc:sldMkLst>
          <pc:docMk/>
          <pc:sldMk cId="1536123842" sldId="2147375684"/>
        </pc:sldMkLst>
        <pc:spChg chg="del mod">
          <ac:chgData name="EPNS" userId="5e76ae65-776c-4bfd-a9c0-4cc331deeac1" providerId="ADAL" clId="{CA7CF5D3-BEEA-452B-A27B-A30724B8E857}" dt="2025-03-04T14:35:22.094" v="3"/>
          <ac:spMkLst>
            <pc:docMk/>
            <pc:sldMk cId="1536123842" sldId="2147375684"/>
            <ac:spMk id="11" creationId="{318CFDD7-BC9F-B921-D69C-3EAE29D1C88A}"/>
          </ac:spMkLst>
        </pc:spChg>
        <pc:graphicFrameChg chg="mod">
          <ac:chgData name="EPNS" userId="5e76ae65-776c-4bfd-a9c0-4cc331deeac1" providerId="ADAL" clId="{CA7CF5D3-BEEA-452B-A27B-A30724B8E857}" dt="2025-03-04T14:35:31.301" v="6" actId="1076"/>
          <ac:graphicFrameMkLst>
            <pc:docMk/>
            <pc:sldMk cId="1536123842" sldId="2147375684"/>
            <ac:graphicFrameMk id="10" creationId="{0136608E-31A7-227A-25AF-824B33A14AF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E83D8-4C32-40AC-8915-4A7DC2C4F79C}" type="datetimeFigureOut">
              <a:rPr lang="bg-BG" smtClean="0"/>
              <a:t>4.3.2025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9FACB-4741-4D82-9C99-9195480A53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951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A61E1-D069-F64E-84DC-F11DB7B4EF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A61E1-D069-F64E-84DC-F11DB7B4EF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3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05658-584E-76CC-D6CF-63CE2C84F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9AC153-EC9C-DB60-9F73-DDBC8702A1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B13E5E-C672-C0D0-0D52-29A6EB3AD5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A4335-6AA7-0BB3-BD1B-B29604B85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A61E1-D069-F64E-84DC-F11DB7B4EF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2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A61E1-D069-F64E-84DC-F11DB7B4EF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16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A61E1-D069-F64E-84DC-F11DB7B4EF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31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A61E1-D069-F64E-84DC-F11DB7B4EF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12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A61E1-D069-F64E-84DC-F11DB7B4EF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0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B7700-D06B-1C5D-9F39-DE4A5485D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2BA56-85B5-5CC1-4636-80A613DC1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50B02-D7AD-0C94-103A-59CB3384F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7E8F-8EE0-4F9C-A472-C4159FC8429A}" type="datetimeFigureOut">
              <a:rPr lang="bg-BG" smtClean="0"/>
              <a:t>4.3.2025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FBA47-FD4E-29BC-E320-1DD0FDBA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36AF6-37D5-4F6E-189D-E8A1BF20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2C3E-D5C1-492B-B57B-FE7888B8C5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466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C8342-A7C7-8A6E-6966-3128DE1FB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43045-7BB3-EF3A-D988-DF32D7235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0108C-114A-44A4-9FB9-4D6D9134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7E8F-8EE0-4F9C-A472-C4159FC8429A}" type="datetimeFigureOut">
              <a:rPr lang="bg-BG" smtClean="0"/>
              <a:t>4.3.2025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9AD55-817D-D28F-703D-8E7F22E4E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AE412-5648-6F6B-C0AF-0AE05885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2C3E-D5C1-492B-B57B-FE7888B8C5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8077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59567F-DB95-0BB5-B721-0ECE5015E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D3238-3033-D864-7513-395AB0D7F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C67D9-1FC4-A263-7D27-D93DF3C4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7E8F-8EE0-4F9C-A472-C4159FC8429A}" type="datetimeFigureOut">
              <a:rPr lang="bg-BG" smtClean="0"/>
              <a:t>4.3.2025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A04D7-4D22-6859-F878-924E4FA24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3C3F7-0A9C-256C-688F-23814AB6D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2C3E-D5C1-492B-B57B-FE7888B8C5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330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6ED8D-8EB4-19C6-318F-BE565B28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CDDB8-C3A2-9133-9343-BF4D7671D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37126-5238-D3DA-7389-6A9F0C28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7E8F-8EE0-4F9C-A472-C4159FC8429A}" type="datetimeFigureOut">
              <a:rPr lang="bg-BG" smtClean="0"/>
              <a:t>4.3.2025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97E9C-B249-92ED-6E3E-D3F1688FE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F5596-42F3-680F-8A30-1D8944A2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2C3E-D5C1-492B-B57B-FE7888B8C5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02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7A07-13DE-1BC4-78FC-C8D47CAE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9F24A-0CAF-0AEB-8838-E4F443036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582BB-CD4B-1F54-FCF8-BC32235D8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7E8F-8EE0-4F9C-A472-C4159FC8429A}" type="datetimeFigureOut">
              <a:rPr lang="bg-BG" smtClean="0"/>
              <a:t>4.3.2025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51D9B-408B-C9F2-BD71-427FC3F4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F42D6-FE8C-9562-E0FA-0D556642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2C3E-D5C1-492B-B57B-FE7888B8C5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415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12BC-D95F-CF53-9CB9-74594D1E0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91827-39BA-E1A8-C369-08C9C5078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10BED-C3F4-70AD-644F-2DFDF29C6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F2515-D41D-DC2F-C960-602670945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7E8F-8EE0-4F9C-A472-C4159FC8429A}" type="datetimeFigureOut">
              <a:rPr lang="bg-BG" smtClean="0"/>
              <a:t>4.3.2025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56FC4-B774-DD31-3144-AF8D48BA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5643E-06BB-6832-4C71-C981C7BA7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2C3E-D5C1-492B-B57B-FE7888B8C5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893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489C-DFCE-7AB3-3047-8EE4893E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B7433-EB02-874E-2EA4-808D0C3B4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98D62-25D2-4892-F3F0-14F81733E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6E8A1-1C81-4834-C598-26A5F15EF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DF5D9C-9317-8E92-56E3-0EDE2A9119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51CECA-B006-E03E-64C1-E535FE611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7E8F-8EE0-4F9C-A472-C4159FC8429A}" type="datetimeFigureOut">
              <a:rPr lang="bg-BG" smtClean="0"/>
              <a:t>4.3.2025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7AD063-959A-4A0E-AE90-27CF25D3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126BA5-1EAD-E451-E960-8B499DBCF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2C3E-D5C1-492B-B57B-FE7888B8C5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857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B1B0F-938E-7A68-4F6E-51482DDFB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C34962-7C26-4387-4B3A-E43B8E380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7E8F-8EE0-4F9C-A472-C4159FC8429A}" type="datetimeFigureOut">
              <a:rPr lang="bg-BG" smtClean="0"/>
              <a:t>4.3.2025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EEFD7-F3DF-1501-73F3-EA9A7F1E9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8DDB2-9346-6139-00E9-516350E29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2C3E-D5C1-492B-B57B-FE7888B8C5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0023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8913C-0FE1-8092-F5DD-B96A57212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7E8F-8EE0-4F9C-A472-C4159FC8429A}" type="datetimeFigureOut">
              <a:rPr lang="bg-BG" smtClean="0"/>
              <a:t>4.3.2025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59AC9-81D3-BD91-BC24-A2635721B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FE5BE-2795-3D97-05EE-AA724C8B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2C3E-D5C1-492B-B57B-FE7888B8C5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805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58361-F265-9B7E-DD72-0C7FD8E4E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72835-A2BB-5F3A-EC70-456815DE5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32CB9-F058-1348-B78C-87EBCACDC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8EF4D-0040-16AC-9295-B8D28DB93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7E8F-8EE0-4F9C-A472-C4159FC8429A}" type="datetimeFigureOut">
              <a:rPr lang="bg-BG" smtClean="0"/>
              <a:t>4.3.2025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7D81F-751B-CE9C-5DEA-39F71F0DF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22B8B-1E31-8A4E-776A-AB1035E9A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2C3E-D5C1-492B-B57B-FE7888B8C5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483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36E6-7DAE-758F-DAE3-D217D595D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1124CA-7A95-1D1E-12D4-0473D0E28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6D318-CE1B-1ECD-4CA4-13A92E887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25512-1C54-DF20-0E34-B869DFC3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7E8F-8EE0-4F9C-A472-C4159FC8429A}" type="datetimeFigureOut">
              <a:rPr lang="bg-BG" smtClean="0"/>
              <a:t>4.3.2025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C5562-4CA7-1463-992F-40625198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41675-505F-9745-BF2F-1CB1754B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2C3E-D5C1-492B-B57B-FE7888B8C5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523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EBBF8F-84A6-1278-B6CD-BCF58F14E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C95B7-F11F-F097-A048-429B5F2A4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643AE-318E-46D2-1DA0-C94C73B4B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D7E8F-8EE0-4F9C-A472-C4159FC8429A}" type="datetimeFigureOut">
              <a:rPr lang="bg-BG" smtClean="0"/>
              <a:t>4.3.2025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A2353-CC4C-5F9D-29C7-3E6A59145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F1D8F-20F5-2801-CE65-98943B59E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82C3E-D5C1-492B-B57B-FE7888B8C5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761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ns-congress.com/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tmp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mailto:info@epns.info" TargetMode="Externa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>
            <a:extLst>
              <a:ext uri="{FF2B5EF4-FFF2-40B4-BE49-F238E27FC236}">
                <a16:creationId xmlns:a16="http://schemas.microsoft.com/office/drawing/2014/main" id="{0094684B-E7EC-1818-BE44-3F9B4583A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04" t="45890" r="16931" b="1"/>
          <a:stretch/>
        </p:blipFill>
        <p:spPr>
          <a:xfrm>
            <a:off x="0" y="-6682"/>
            <a:ext cx="8537944" cy="1788275"/>
          </a:xfrm>
          <a:prstGeom prst="rect">
            <a:avLst/>
          </a:prstGeom>
        </p:spPr>
      </p:pic>
      <p:sp>
        <p:nvSpPr>
          <p:cNvPr id="8" name="Title 9">
            <a:extLst>
              <a:ext uri="{FF2B5EF4-FFF2-40B4-BE49-F238E27FC236}">
                <a16:creationId xmlns:a16="http://schemas.microsoft.com/office/drawing/2014/main" id="{D38038CA-C4DF-CA0C-3BB2-8214E3D7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53" y="167455"/>
            <a:ext cx="4931740" cy="720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47BEF3"/>
                </a:solidFill>
                <a:latin typeface="+mn-lt"/>
              </a:rPr>
              <a:t>European Paediatric Neurology Society (EPNS)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23097B-8409-C04B-BF2B-0ADAD269A657}"/>
              </a:ext>
            </a:extLst>
          </p:cNvPr>
          <p:cNvSpPr txBox="1">
            <a:spLocks/>
          </p:cNvSpPr>
          <p:nvPr/>
        </p:nvSpPr>
        <p:spPr>
          <a:xfrm>
            <a:off x="8867679" y="4352583"/>
            <a:ext cx="3147011" cy="55223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472C4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91524E-C269-0D9B-5BD5-DD47936DD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944" y="89875"/>
            <a:ext cx="3526214" cy="16163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0D5F6E-9151-648D-F89E-D08A9331074C}"/>
              </a:ext>
            </a:extLst>
          </p:cNvPr>
          <p:cNvSpPr txBox="1"/>
          <p:nvPr/>
        </p:nvSpPr>
        <p:spPr>
          <a:xfrm>
            <a:off x="177310" y="2768084"/>
            <a:ext cx="118078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International and independent non-profit making Society for physicians, health professionals, scientists, and students with research and/or clinical interest in Paediatric Neurology. </a:t>
            </a:r>
          </a:p>
          <a:p>
            <a:pPr algn="ctr"/>
            <a:endParaRPr lang="en-GB" sz="2400" dirty="0">
              <a:solidFill>
                <a:srgbClr val="0070C0"/>
              </a:solidFill>
            </a:endParaRPr>
          </a:p>
          <a:p>
            <a:pPr algn="ctr"/>
            <a:r>
              <a:rPr lang="en-GB" sz="2400" b="1" dirty="0"/>
              <a:t>Mission: </a:t>
            </a:r>
            <a:r>
              <a:rPr lang="en-GB" sz="2400" dirty="0"/>
              <a:t>promote excellence in patient care, research, and education to improve the neurological outcome of children and young people in Europe and across the world.</a:t>
            </a:r>
          </a:p>
          <a:p>
            <a:pPr algn="ctr"/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B20CEE-58F5-853E-2AD5-CBFC7B835BA5}"/>
              </a:ext>
            </a:extLst>
          </p:cNvPr>
          <p:cNvSpPr txBox="1"/>
          <p:nvPr/>
        </p:nvSpPr>
        <p:spPr>
          <a:xfrm>
            <a:off x="4640535" y="1626992"/>
            <a:ext cx="73446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ducation, </a:t>
            </a:r>
            <a:r>
              <a:rPr lang="en-US" sz="24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romotion, </a:t>
            </a:r>
            <a:r>
              <a:rPr lang="en-US" sz="24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etworking, and </a:t>
            </a:r>
            <a:r>
              <a:rPr lang="en-US" sz="24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cience for Paediatric Neurology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50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>
            <a:extLst>
              <a:ext uri="{FF2B5EF4-FFF2-40B4-BE49-F238E27FC236}">
                <a16:creationId xmlns:a16="http://schemas.microsoft.com/office/drawing/2014/main" id="{0094684B-E7EC-1818-BE44-3F9B4583A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04" t="45890" r="16931" b="1"/>
          <a:stretch/>
        </p:blipFill>
        <p:spPr>
          <a:xfrm>
            <a:off x="0" y="-6682"/>
            <a:ext cx="8537944" cy="1788275"/>
          </a:xfrm>
          <a:prstGeom prst="rect">
            <a:avLst/>
          </a:prstGeom>
        </p:spPr>
      </p:pic>
      <p:sp>
        <p:nvSpPr>
          <p:cNvPr id="8" name="Title 9">
            <a:extLst>
              <a:ext uri="{FF2B5EF4-FFF2-40B4-BE49-F238E27FC236}">
                <a16:creationId xmlns:a16="http://schemas.microsoft.com/office/drawing/2014/main" id="{D38038CA-C4DF-CA0C-3BB2-8214E3D7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53" y="167455"/>
            <a:ext cx="4931740" cy="720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47BEF3"/>
                </a:solidFill>
                <a:latin typeface="+mn-lt"/>
              </a:rPr>
              <a:t>European Paediatric Neurology Society (EPNS)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23097B-8409-C04B-BF2B-0ADAD269A657}"/>
              </a:ext>
            </a:extLst>
          </p:cNvPr>
          <p:cNvSpPr txBox="1">
            <a:spLocks/>
          </p:cNvSpPr>
          <p:nvPr/>
        </p:nvSpPr>
        <p:spPr>
          <a:xfrm>
            <a:off x="8867679" y="4352583"/>
            <a:ext cx="3147011" cy="55223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472C4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91524E-C269-0D9B-5BD5-DD47936DD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4038" y="89876"/>
            <a:ext cx="1940119" cy="88931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F905B94-12DD-2A40-8ECE-32DA09B8341F}"/>
              </a:ext>
            </a:extLst>
          </p:cNvPr>
          <p:cNvGrpSpPr/>
          <p:nvPr/>
        </p:nvGrpSpPr>
        <p:grpSpPr>
          <a:xfrm>
            <a:off x="575381" y="2481317"/>
            <a:ext cx="7924805" cy="3741569"/>
            <a:chOff x="1292088" y="232554"/>
            <a:chExt cx="6420678" cy="3282585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D70DF2C2-3B92-5C9A-DA62-56E26B261791}"/>
                </a:ext>
              </a:extLst>
            </p:cNvPr>
            <p:cNvSpPr/>
            <p:nvPr/>
          </p:nvSpPr>
          <p:spPr>
            <a:xfrm>
              <a:off x="1292088" y="232554"/>
              <a:ext cx="6420678" cy="1600200"/>
            </a:xfrm>
            <a:prstGeom prst="triangle">
              <a:avLst/>
            </a:prstGeom>
            <a:pattFill prst="pct50">
              <a:fgClr>
                <a:srgbClr val="FFC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chemeClr val="tx1"/>
                  </a:solidFill>
                </a:rPr>
                <a:t>EPNS</a:t>
              </a:r>
            </a:p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4 main committees</a:t>
              </a:r>
            </a:p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6F3004-1098-315A-670A-6934AAD935AD}"/>
                </a:ext>
              </a:extLst>
            </p:cNvPr>
            <p:cNvSpPr/>
            <p:nvPr/>
          </p:nvSpPr>
          <p:spPr>
            <a:xfrm>
              <a:off x="6271592" y="1835426"/>
              <a:ext cx="1441174" cy="16797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Advocacy 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&amp; Collaboration</a:t>
              </a:r>
            </a:p>
            <a:p>
              <a:pPr algn="ctr"/>
              <a:endParaRPr lang="en-GB" b="1" dirty="0">
                <a:solidFill>
                  <a:schemeClr val="bg1"/>
                </a:solidFill>
              </a:endParaRPr>
            </a:p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Anna Jansen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122F8F-FF4D-0328-F442-A4D158D1780A}"/>
                </a:ext>
              </a:extLst>
            </p:cNvPr>
            <p:cNvSpPr/>
            <p:nvPr/>
          </p:nvSpPr>
          <p:spPr>
            <a:xfrm>
              <a:off x="4626044" y="1835426"/>
              <a:ext cx="1463728" cy="16797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Membership 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&amp; Finance</a:t>
              </a:r>
            </a:p>
            <a:p>
              <a:pPr algn="ctr"/>
              <a:endParaRPr lang="en-GB" b="1" dirty="0">
                <a:solidFill>
                  <a:schemeClr val="bg1"/>
                </a:solidFill>
              </a:endParaRPr>
            </a:p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Jean-Pierre Lin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Michel Willemsen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4D6FBA-7852-C24F-2070-80272ACCD581}"/>
                </a:ext>
              </a:extLst>
            </p:cNvPr>
            <p:cNvSpPr/>
            <p:nvPr/>
          </p:nvSpPr>
          <p:spPr>
            <a:xfrm>
              <a:off x="2970556" y="1807266"/>
              <a:ext cx="1441174" cy="167971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Education 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&amp; Training</a:t>
              </a:r>
            </a:p>
            <a:p>
              <a:pPr algn="ctr"/>
              <a:endParaRPr lang="en-GB" b="1" dirty="0">
                <a:solidFill>
                  <a:schemeClr val="bg1"/>
                </a:solidFill>
              </a:endParaRPr>
            </a:p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Dana Craiu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A26FDFC-3193-FB98-54C5-65465FF41769}"/>
                </a:ext>
              </a:extLst>
            </p:cNvPr>
            <p:cNvSpPr/>
            <p:nvPr/>
          </p:nvSpPr>
          <p:spPr>
            <a:xfrm>
              <a:off x="1292088" y="1835426"/>
              <a:ext cx="1441174" cy="16797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Science 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&amp; Research</a:t>
              </a:r>
            </a:p>
            <a:p>
              <a:pPr algn="ctr"/>
              <a:endParaRPr lang="en-GB" b="1" dirty="0">
                <a:solidFill>
                  <a:schemeClr val="bg1"/>
                </a:solidFill>
              </a:endParaRPr>
            </a:p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Barbara Plecko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C7F595A-75DB-B126-1240-903852F88C24}"/>
              </a:ext>
            </a:extLst>
          </p:cNvPr>
          <p:cNvSpPr/>
          <p:nvPr/>
        </p:nvSpPr>
        <p:spPr>
          <a:xfrm>
            <a:off x="10757546" y="3692859"/>
            <a:ext cx="1231226" cy="13721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Young EPNS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(YEPNS)</a:t>
            </a:r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E1E4E3-83D4-44CB-C217-55D4E7C1AFB0}"/>
              </a:ext>
            </a:extLst>
          </p:cNvPr>
          <p:cNvSpPr/>
          <p:nvPr/>
        </p:nvSpPr>
        <p:spPr>
          <a:xfrm>
            <a:off x="9409258" y="3692859"/>
            <a:ext cx="1232170" cy="13721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Guidelines Committee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E54332-F8C0-61B3-1665-276B14DEEE84}"/>
              </a:ext>
            </a:extLst>
          </p:cNvPr>
          <p:cNvSpPr/>
          <p:nvPr/>
        </p:nvSpPr>
        <p:spPr>
          <a:xfrm>
            <a:off x="9484256" y="2728761"/>
            <a:ext cx="2451370" cy="830998"/>
          </a:xfrm>
          <a:prstGeom prst="rect">
            <a:avLst/>
          </a:prstGeom>
          <a:pattFill prst="pct50">
            <a:fgClr>
              <a:srgbClr val="FFC00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PLUS, other sub committees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Such 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57FFC3-D486-33B8-F157-B5D1DAC3A3DA}"/>
              </a:ext>
            </a:extLst>
          </p:cNvPr>
          <p:cNvSpPr txBox="1"/>
          <p:nvPr/>
        </p:nvSpPr>
        <p:spPr>
          <a:xfrm>
            <a:off x="0" y="1771539"/>
            <a:ext cx="1217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</a:rPr>
              <a:t>Our Structure</a:t>
            </a:r>
            <a:endParaRPr lang="en-GB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6E94E1-C4DD-CBD5-1205-C0E8347A5757}"/>
              </a:ext>
            </a:extLst>
          </p:cNvPr>
          <p:cNvSpPr txBox="1"/>
          <p:nvPr/>
        </p:nvSpPr>
        <p:spPr>
          <a:xfrm>
            <a:off x="5505416" y="1306738"/>
            <a:ext cx="63552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ducation, </a:t>
            </a:r>
            <a:r>
              <a:rPr lang="en-US" sz="20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romotion, </a:t>
            </a:r>
            <a:r>
              <a:rPr lang="en-US" sz="20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etworking, and </a:t>
            </a:r>
            <a:r>
              <a:rPr lang="en-US" sz="20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cience for Paediatric Neurology</a:t>
            </a:r>
            <a:endParaRPr lang="en-GB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C6822F-4B18-B38F-149B-07EEE27E229C}"/>
              </a:ext>
            </a:extLst>
          </p:cNvPr>
          <p:cNvSpPr/>
          <p:nvPr/>
        </p:nvSpPr>
        <p:spPr>
          <a:xfrm>
            <a:off x="9431110" y="5161047"/>
            <a:ext cx="2557662" cy="10297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Committee of National Training Advisers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(C N A)</a:t>
            </a:r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8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1B9D7-506F-6410-3DC3-431F1E16D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>
            <a:extLst>
              <a:ext uri="{FF2B5EF4-FFF2-40B4-BE49-F238E27FC236}">
                <a16:creationId xmlns:a16="http://schemas.microsoft.com/office/drawing/2014/main" id="{B68148D6-E497-F373-4B7D-3EC091C4E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04" t="45890" r="16931" b="1"/>
          <a:stretch/>
        </p:blipFill>
        <p:spPr>
          <a:xfrm>
            <a:off x="0" y="-6682"/>
            <a:ext cx="8537944" cy="1788275"/>
          </a:xfrm>
          <a:prstGeom prst="rect">
            <a:avLst/>
          </a:prstGeom>
        </p:spPr>
      </p:pic>
      <p:sp>
        <p:nvSpPr>
          <p:cNvPr id="8" name="Title 9">
            <a:extLst>
              <a:ext uri="{FF2B5EF4-FFF2-40B4-BE49-F238E27FC236}">
                <a16:creationId xmlns:a16="http://schemas.microsoft.com/office/drawing/2014/main" id="{A0027D7C-A7BF-46F2-C510-F82C3CCDF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53" y="167455"/>
            <a:ext cx="4931740" cy="720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47BEF3"/>
                </a:solidFill>
                <a:latin typeface="+mn-lt"/>
              </a:rPr>
              <a:t>EPNS Membership numbers over the years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474FBE-BBDE-7E47-75E2-E2B30E7A0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4038" y="89876"/>
            <a:ext cx="1940119" cy="889313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136608E-31A7-227A-25AF-824B33A14A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126231"/>
              </p:ext>
            </p:extLst>
          </p:nvPr>
        </p:nvGraphicFramePr>
        <p:xfrm>
          <a:off x="2294022" y="1822618"/>
          <a:ext cx="7894721" cy="4740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581342" imgH="2750859" progId="Excel.Sheet.12">
                  <p:embed/>
                </p:oleObj>
              </mc:Choice>
              <mc:Fallback>
                <p:oleObj name="Worksheet" r:id="rId6" imgW="4581342" imgH="2750859" progId="Excel.Shee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136608E-31A7-227A-25AF-824B33A14A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94022" y="1822618"/>
                        <a:ext cx="7894721" cy="4740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12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>
            <a:extLst>
              <a:ext uri="{FF2B5EF4-FFF2-40B4-BE49-F238E27FC236}">
                <a16:creationId xmlns:a16="http://schemas.microsoft.com/office/drawing/2014/main" id="{0094684B-E7EC-1818-BE44-3F9B4583A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04" t="45890" r="16931" b="1"/>
          <a:stretch/>
        </p:blipFill>
        <p:spPr>
          <a:xfrm>
            <a:off x="0" y="-19103"/>
            <a:ext cx="8537944" cy="1788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B44705-4C8C-CB75-D7FF-51940E9BB918}"/>
              </a:ext>
            </a:extLst>
          </p:cNvPr>
          <p:cNvSpPr txBox="1"/>
          <p:nvPr/>
        </p:nvSpPr>
        <p:spPr>
          <a:xfrm>
            <a:off x="50818" y="0"/>
            <a:ext cx="6096000" cy="140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47BEF3"/>
                </a:solidFill>
                <a:ea typeface="+mj-ea"/>
                <a:cs typeface="+mj-cs"/>
              </a:defRPr>
            </a:lvl1pPr>
          </a:lstStyle>
          <a:p>
            <a:r>
              <a:rPr lang="en-US" dirty="0"/>
              <a:t>EPNS Science &amp; Research</a:t>
            </a:r>
          </a:p>
          <a:p>
            <a:r>
              <a:rPr lang="en-US" dirty="0"/>
              <a:t>Upcoming events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73BEF60-F258-65AB-1006-49B1AA3FC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4038" y="89876"/>
            <a:ext cx="1940119" cy="8893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9F44E8-93AB-FE63-B6C8-7E7AB2714305}"/>
              </a:ext>
            </a:extLst>
          </p:cNvPr>
          <p:cNvSpPr txBox="1"/>
          <p:nvPr/>
        </p:nvSpPr>
        <p:spPr>
          <a:xfrm>
            <a:off x="975844" y="3450923"/>
            <a:ext cx="9558418" cy="2954655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EPNS Congress 8-12 July 2025 Munich, Germany</a:t>
            </a:r>
          </a:p>
          <a:p>
            <a:r>
              <a:rPr lang="en-GB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Theme: Building our alphabet</a:t>
            </a:r>
          </a:p>
          <a:p>
            <a:r>
              <a:rPr lang="en-GB" sz="1600" b="1" dirty="0">
                <a:latin typeface="Calibri" panose="020F0502020204030204" pitchFamily="34" charset="0"/>
              </a:rPr>
              <a:t>A for acute, </a:t>
            </a:r>
          </a:p>
          <a:p>
            <a:r>
              <a:rPr lang="en-GB" sz="1600" b="1" dirty="0">
                <a:latin typeface="Calibri" panose="020F0502020204030204" pitchFamily="34" charset="0"/>
              </a:rPr>
              <a:t>B for Brain, Health &amp; Science </a:t>
            </a:r>
          </a:p>
          <a:p>
            <a:r>
              <a:rPr lang="en-GB" sz="1600" b="1" dirty="0">
                <a:latin typeface="Calibri" panose="020F0502020204030204" pitchFamily="34" charset="0"/>
              </a:rPr>
              <a:t>C for Chronic</a:t>
            </a:r>
          </a:p>
          <a:p>
            <a:endParaRPr lang="en-GB" sz="1600" b="1" dirty="0">
              <a:latin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GB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 NOW LIVE </a:t>
            </a:r>
          </a:p>
          <a:p>
            <a:pPr lvl="0">
              <a:spcAft>
                <a:spcPts val="0"/>
              </a:spcAft>
            </a:pPr>
            <a:r>
              <a:rPr lang="en-GB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Registration OPEN!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substantial discounts for EPNS members</a:t>
            </a:r>
            <a:endParaRPr lang="en-GB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en-GB" sz="1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spcAft>
                <a:spcPts val="0"/>
              </a:spcAft>
            </a:pPr>
            <a:r>
              <a:rPr lang="en-GB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https://epns-congress.com/</a:t>
            </a:r>
            <a:r>
              <a:rPr lang="en-GB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3291D7-1636-455C-CF33-143E622664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9095" y="4554053"/>
            <a:ext cx="1714739" cy="17623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3A0F5C-86A3-3EEE-36A6-4E8F6F6DF7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38" y="1645736"/>
            <a:ext cx="12165123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7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>
            <a:extLst>
              <a:ext uri="{FF2B5EF4-FFF2-40B4-BE49-F238E27FC236}">
                <a16:creationId xmlns:a16="http://schemas.microsoft.com/office/drawing/2014/main" id="{0094684B-E7EC-1818-BE44-3F9B4583A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04" t="45890" r="16931" b="1"/>
          <a:stretch/>
        </p:blipFill>
        <p:spPr>
          <a:xfrm>
            <a:off x="0" y="0"/>
            <a:ext cx="8537944" cy="17882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23097B-8409-C04B-BF2B-0ADAD269A657}"/>
              </a:ext>
            </a:extLst>
          </p:cNvPr>
          <p:cNvSpPr txBox="1">
            <a:spLocks/>
          </p:cNvSpPr>
          <p:nvPr/>
        </p:nvSpPr>
        <p:spPr>
          <a:xfrm>
            <a:off x="8867679" y="4352583"/>
            <a:ext cx="3147011" cy="55223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472C4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09075A3-E7D5-52DD-1E5D-A29165EB5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9286" y="0"/>
            <a:ext cx="1872714" cy="858416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FE0E526C-7A63-DECD-F5C2-B1D4407CCDBB}"/>
              </a:ext>
            </a:extLst>
          </p:cNvPr>
          <p:cNvSpPr txBox="1">
            <a:spLocks/>
          </p:cNvSpPr>
          <p:nvPr/>
        </p:nvSpPr>
        <p:spPr>
          <a:xfrm>
            <a:off x="177310" y="23191"/>
            <a:ext cx="5747385" cy="1321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rgbClr val="47BEF3"/>
                </a:solidFill>
                <a:ea typeface="+mj-ea"/>
                <a:cs typeface="+mj-cs"/>
              </a:rPr>
              <a:t>EPNS Advocating &amp; Collaborating</a:t>
            </a:r>
          </a:p>
        </p:txBody>
      </p:sp>
      <p:pic>
        <p:nvPicPr>
          <p:cNvPr id="2" name="Afbeelding 4" descr="Afbeelding met tekst, Menselijk gezicht, kleding, vrouw&#10;&#10;Automatisch gegenereerde beschrijving">
            <a:extLst>
              <a:ext uri="{FF2B5EF4-FFF2-40B4-BE49-F238E27FC236}">
                <a16:creationId xmlns:a16="http://schemas.microsoft.com/office/drawing/2014/main" id="{1112665F-6BCA-5B06-6D79-CCB7964C10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970" y="2319245"/>
            <a:ext cx="2570423" cy="3624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E69846-05B1-8572-80F4-0EFDAFFA3098}"/>
              </a:ext>
            </a:extLst>
          </p:cNvPr>
          <p:cNvSpPr txBox="1"/>
          <p:nvPr/>
        </p:nvSpPr>
        <p:spPr>
          <a:xfrm>
            <a:off x="3152168" y="3607535"/>
            <a:ext cx="4418119" cy="2296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800" b="0" i="0" dirty="0">
                <a:effectLst/>
              </a:rPr>
              <a:t>Addresses the challenges and gaps in providing care and services for people with epilepsy and other neurological disorders that exist worldwide and ensure a comprehensive, coordinated response across sectors.</a:t>
            </a:r>
            <a:endParaRPr lang="en-US" sz="18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Adopted in May 2022 with a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10-year action horizon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by 192 countries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CA8D4B-3086-7D39-0333-03A00AE10AA7}"/>
              </a:ext>
            </a:extLst>
          </p:cNvPr>
          <p:cNvSpPr txBox="1"/>
          <p:nvPr/>
        </p:nvSpPr>
        <p:spPr>
          <a:xfrm>
            <a:off x="3104941" y="1606987"/>
            <a:ext cx="421578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6600"/>
                </a:solidFill>
              </a:rPr>
              <a:t>MAJOR EPNS FOCUS</a:t>
            </a:r>
          </a:p>
          <a:p>
            <a:pPr algn="ctr"/>
            <a:r>
              <a:rPr lang="en-GB" sz="2800" b="1" dirty="0">
                <a:solidFill>
                  <a:srgbClr val="FF6600"/>
                </a:solidFill>
              </a:rPr>
              <a:t> </a:t>
            </a:r>
            <a:r>
              <a:rPr lang="en-GB" sz="3600" b="1" dirty="0">
                <a:solidFill>
                  <a:srgbClr val="FF6600"/>
                </a:solidFill>
              </a:rPr>
              <a:t>IGAP</a:t>
            </a:r>
          </a:p>
          <a:p>
            <a:pPr algn="ctr"/>
            <a:r>
              <a:rPr lang="en-GB" sz="2000" b="1" dirty="0"/>
              <a:t> Intersectoral Global Action Plan </a:t>
            </a:r>
          </a:p>
          <a:p>
            <a:pPr algn="ctr"/>
            <a:r>
              <a:rPr lang="en-GB" sz="2000" b="1" dirty="0"/>
              <a:t> on epilepsy and other neurological disorders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95DEF7E-2958-E244-9110-F0B0EA8EF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t="46727" r="11508"/>
          <a:stretch/>
        </p:blipFill>
        <p:spPr bwMode="auto">
          <a:xfrm>
            <a:off x="7753910" y="1381166"/>
            <a:ext cx="4386782" cy="215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AD7DE5D-4A41-AF9F-3DF4-8A90C2DE0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7" t="35499" r="10730" b="15138"/>
          <a:stretch/>
        </p:blipFill>
        <p:spPr bwMode="auto">
          <a:xfrm>
            <a:off x="8081572" y="3893076"/>
            <a:ext cx="3731458" cy="202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45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>
            <a:extLst>
              <a:ext uri="{FF2B5EF4-FFF2-40B4-BE49-F238E27FC236}">
                <a16:creationId xmlns:a16="http://schemas.microsoft.com/office/drawing/2014/main" id="{0094684B-E7EC-1818-BE44-3F9B4583A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04" t="45890" r="16931" b="1"/>
          <a:stretch/>
        </p:blipFill>
        <p:spPr>
          <a:xfrm>
            <a:off x="0" y="0"/>
            <a:ext cx="8537944" cy="17882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23097B-8409-C04B-BF2B-0ADAD269A657}"/>
              </a:ext>
            </a:extLst>
          </p:cNvPr>
          <p:cNvSpPr txBox="1">
            <a:spLocks/>
          </p:cNvSpPr>
          <p:nvPr/>
        </p:nvSpPr>
        <p:spPr>
          <a:xfrm>
            <a:off x="8867679" y="4352583"/>
            <a:ext cx="3147011" cy="55223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472C4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8CAB94C-E9BC-57F4-B67E-E8FA888AD9DC}"/>
              </a:ext>
            </a:extLst>
          </p:cNvPr>
          <p:cNvSpPr txBox="1">
            <a:spLocks/>
          </p:cNvSpPr>
          <p:nvPr/>
        </p:nvSpPr>
        <p:spPr>
          <a:xfrm>
            <a:off x="0" y="-120990"/>
            <a:ext cx="5747385" cy="754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47BEF3"/>
                </a:solidFill>
                <a:ea typeface="+mj-ea"/>
                <a:cs typeface="+mj-cs"/>
              </a:rPr>
              <a:t>Young EPNS (YEPNS)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E2944B-4C1D-4D67-CC89-BBFB984671FB}"/>
              </a:ext>
            </a:extLst>
          </p:cNvPr>
          <p:cNvSpPr txBox="1"/>
          <p:nvPr/>
        </p:nvSpPr>
        <p:spPr>
          <a:xfrm>
            <a:off x="1156996" y="1909265"/>
            <a:ext cx="10857694" cy="584775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bg-BG"/>
            </a:defPPr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Bringing together Young Professionals in Paediatric Neurology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D395B1-F2F8-38BD-9D6F-D3C648F2A3F3}"/>
              </a:ext>
            </a:extLst>
          </p:cNvPr>
          <p:cNvSpPr/>
          <p:nvPr/>
        </p:nvSpPr>
        <p:spPr>
          <a:xfrm>
            <a:off x="87849" y="3206489"/>
            <a:ext cx="4879759" cy="229218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YEPNS Working Groups:</a:t>
            </a:r>
          </a:p>
          <a:p>
            <a:pPr marL="342900" indent="-342900" algn="l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24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&amp; Career</a:t>
            </a:r>
          </a:p>
          <a:p>
            <a:pPr marL="342900" indent="-342900" algn="l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24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&amp; Clinic</a:t>
            </a:r>
          </a:p>
          <a:p>
            <a:pPr marL="342900" indent="-342900" algn="l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24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Guidelines &amp; Good Clinical Practice</a:t>
            </a:r>
          </a:p>
          <a:p>
            <a:pPr marL="342900" indent="-342900" algn="l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24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Media &amp; Networking</a:t>
            </a:r>
          </a:p>
          <a:p>
            <a:pPr marL="342900" indent="-342900" algn="l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24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Climate change &amp; Sustainability</a:t>
            </a:r>
          </a:p>
        </p:txBody>
      </p:sp>
      <p:pic>
        <p:nvPicPr>
          <p:cNvPr id="23" name="id-CF87BA4C-77FF-4138-B05D-1C16B52AB8AC">
            <a:extLst>
              <a:ext uri="{FF2B5EF4-FFF2-40B4-BE49-F238E27FC236}">
                <a16:creationId xmlns:a16="http://schemas.microsoft.com/office/drawing/2014/main" id="{5AFB3E26-6826-2524-421C-EDF4CA55E1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36874" r="10877" b="4118"/>
          <a:stretch/>
        </p:blipFill>
        <p:spPr bwMode="auto">
          <a:xfrm>
            <a:off x="8700059" y="4794275"/>
            <a:ext cx="3474727" cy="1850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60D607B-561D-9BA8-3C3B-DB3345418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1848" y="4794275"/>
            <a:ext cx="3456096" cy="18502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FB3F1A3-F9C5-BF49-9CA1-E0A105A0B8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1848" y="2864906"/>
            <a:ext cx="3491668" cy="17194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3612419-323B-DF40-96B2-FBF3F3AF552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458"/>
          <a:stretch/>
        </p:blipFill>
        <p:spPr>
          <a:xfrm>
            <a:off x="8740818" y="2864906"/>
            <a:ext cx="3395619" cy="1641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5F76DD-4CBE-401A-99A2-E74BD5ABD140}"/>
              </a:ext>
            </a:extLst>
          </p:cNvPr>
          <p:cNvSpPr txBox="1"/>
          <p:nvPr/>
        </p:nvSpPr>
        <p:spPr>
          <a:xfrm>
            <a:off x="6096000" y="1141792"/>
            <a:ext cx="61908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u="sng" dirty="0">
                <a:solidFill>
                  <a:srgbClr val="0000FF"/>
                </a:solidFill>
              </a:rPr>
              <a:t>https://www.epns.info/young-epns-yepns/</a:t>
            </a:r>
          </a:p>
        </p:txBody>
      </p:sp>
      <p:pic>
        <p:nvPicPr>
          <p:cNvPr id="2" name="Immagine 7" descr="A picture containing clipart, text, graphics, font&#10;&#10;Description automatically generated">
            <a:extLst>
              <a:ext uri="{FF2B5EF4-FFF2-40B4-BE49-F238E27FC236}">
                <a16:creationId xmlns:a16="http://schemas.microsoft.com/office/drawing/2014/main" id="{F22ACA36-CD7F-031F-3AEF-14325F9047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709" y="83606"/>
            <a:ext cx="1951265" cy="10416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3065F5-7927-EA63-0425-6C71F43343D7}"/>
              </a:ext>
            </a:extLst>
          </p:cNvPr>
          <p:cNvSpPr txBox="1"/>
          <p:nvPr/>
        </p:nvSpPr>
        <p:spPr>
          <a:xfrm>
            <a:off x="401217" y="5697668"/>
            <a:ext cx="40121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YEPNS Chair: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Marietta Papadopoulou </a:t>
            </a:r>
            <a:r>
              <a:rPr lang="en-GB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 </a:t>
            </a:r>
            <a:endParaRPr lang="en-GB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8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A6D8-3836-8240-B9E8-D28BA4461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06" y="1959012"/>
            <a:ext cx="6752110" cy="189379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b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sz="3200" dirty="0">
                <a:solidFill>
                  <a:srgbClr val="FF5050"/>
                </a:solidFill>
                <a:latin typeface="Calibri" panose="020F0502020204030204" pitchFamily="34" charset="0"/>
              </a:rPr>
              <a:t>Educational</a:t>
            </a:r>
            <a:br>
              <a:rPr lang="en-GB" sz="3200" dirty="0">
                <a:solidFill>
                  <a:srgbClr val="FF5050"/>
                </a:solidFill>
                <a:latin typeface="Calibri" panose="020F0502020204030204" pitchFamily="34" charset="0"/>
              </a:rPr>
            </a:br>
            <a:r>
              <a:rPr lang="en-GB" sz="3200" dirty="0">
                <a:solidFill>
                  <a:srgbClr val="FF5050"/>
                </a:solidFill>
                <a:latin typeface="Calibri" panose="020F0502020204030204" pitchFamily="34" charset="0"/>
              </a:rPr>
              <a:t>EEG Club</a:t>
            </a:r>
            <a:br>
              <a:rPr lang="en-GB" sz="3200" dirty="0">
                <a:solidFill>
                  <a:srgbClr val="FF5050"/>
                </a:solidFill>
                <a:latin typeface="Calibri" panose="020F0502020204030204" pitchFamily="34" charset="0"/>
              </a:rPr>
            </a:br>
            <a:r>
              <a:rPr lang="en-GB" sz="3200" dirty="0">
                <a:solidFill>
                  <a:srgbClr val="FF5050"/>
                </a:solidFill>
                <a:latin typeface="Calibri" panose="020F0502020204030204" pitchFamily="34" charset="0"/>
              </a:rPr>
              <a:t>Journal Club</a:t>
            </a:r>
            <a:b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sz="3200" dirty="0">
                <a:solidFill>
                  <a:srgbClr val="FF5050"/>
                </a:solidFill>
                <a:latin typeface="Calibri" panose="020F0502020204030204" pitchFamily="34" charset="0"/>
              </a:rPr>
              <a:t>Case Discussions</a:t>
            </a:r>
            <a:endParaRPr lang="en-US" sz="2800" dirty="0">
              <a:solidFill>
                <a:srgbClr val="FF505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CA22A-A588-4640-8CF9-B6BFF0AA8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98" y="458899"/>
            <a:ext cx="7282727" cy="108484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FREE 60-to-90-minute WEBINARS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F696D6-F863-7E44-A89D-C8693C40FA82}"/>
              </a:ext>
            </a:extLst>
          </p:cNvPr>
          <p:cNvSpPr txBox="1"/>
          <p:nvPr/>
        </p:nvSpPr>
        <p:spPr>
          <a:xfrm>
            <a:off x="275203" y="4489300"/>
            <a:ext cx="72174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Fully paid up EPNS members </a:t>
            </a:r>
          </a:p>
          <a:p>
            <a:pPr algn="ctr"/>
            <a:r>
              <a:rPr lang="en-GB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can access a recordings of all webinars via the EPNS Moodle.</a:t>
            </a:r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C3A760-3209-5042-9C8D-61035C0A6A37}"/>
              </a:ext>
            </a:extLst>
          </p:cNvPr>
          <p:cNvSpPr txBox="1"/>
          <p:nvPr/>
        </p:nvSpPr>
        <p:spPr>
          <a:xfrm>
            <a:off x="650704" y="1380201"/>
            <a:ext cx="5938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>
              <a:solidFill>
                <a:srgbClr val="FF5050"/>
              </a:solidFill>
            </a:endParaRPr>
          </a:p>
          <a:p>
            <a:pPr algn="ctr"/>
            <a:r>
              <a:rPr lang="en-GB" sz="2400" b="1" u="sng" dirty="0">
                <a:solidFill>
                  <a:srgbClr val="FF5050"/>
                </a:solidFill>
              </a:rPr>
              <a:t>4 TYPES OF EPNS WEBINARS: </a:t>
            </a:r>
          </a:p>
        </p:txBody>
      </p:sp>
      <p:pic>
        <p:nvPicPr>
          <p:cNvPr id="19" name="Imagen 1">
            <a:extLst>
              <a:ext uri="{FF2B5EF4-FFF2-40B4-BE49-F238E27FC236}">
                <a16:creationId xmlns:a16="http://schemas.microsoft.com/office/drawing/2014/main" id="{A4DB845E-03F7-43A2-A94D-7AA5EB5B5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684" y="600681"/>
            <a:ext cx="2862843" cy="11626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55F4B1-896E-4B35-BC8A-7AA9913839B2}"/>
              </a:ext>
            </a:extLst>
          </p:cNvPr>
          <p:cNvSpPr txBox="1"/>
          <p:nvPr/>
        </p:nvSpPr>
        <p:spPr>
          <a:xfrm>
            <a:off x="2533439" y="6387674"/>
            <a:ext cx="270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https://www.epns.info/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6D059-9CDF-897C-7788-8F7F38F49192}"/>
              </a:ext>
            </a:extLst>
          </p:cNvPr>
          <p:cNvSpPr txBox="1"/>
          <p:nvPr/>
        </p:nvSpPr>
        <p:spPr>
          <a:xfrm>
            <a:off x="8405347" y="1903644"/>
            <a:ext cx="27191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Roboto" panose="02000000000000000000" pitchFamily="2" charset="0"/>
              </a:rPr>
              <a:t>T</a:t>
            </a:r>
            <a:r>
              <a:rPr lang="en-GB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opics of key interest to Child Neurologists</a:t>
            </a:r>
          </a:p>
          <a:p>
            <a:endParaRPr lang="en-GB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Roboto" panose="02000000000000000000" pitchFamily="2" charset="0"/>
              </a:rPr>
              <a:t>Featuring experts in the field</a:t>
            </a:r>
          </a:p>
          <a:p>
            <a:endParaRPr lang="en-GB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Roboto" panose="02000000000000000000" pitchFamily="2" charset="0"/>
              </a:rPr>
              <a:t>Journal Club &amp; Case Discussion webinars hosted by the Young EPNS (YEPNS).</a:t>
            </a:r>
          </a:p>
          <a:p>
            <a:endParaRPr lang="en-GB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  <a:latin typeface="Roboto" panose="02000000000000000000" pitchFamily="2" charset="0"/>
              </a:rPr>
              <a:t>ALL ARE WELCOME TO JOIN THE EPNS WEBINARS</a:t>
            </a:r>
          </a:p>
        </p:txBody>
      </p:sp>
      <p:pic>
        <p:nvPicPr>
          <p:cNvPr id="5" name="Gráfico 17">
            <a:extLst>
              <a:ext uri="{FF2B5EF4-FFF2-40B4-BE49-F238E27FC236}">
                <a16:creationId xmlns:a16="http://schemas.microsoft.com/office/drawing/2014/main" id="{A1BD333A-0D1B-5C2F-870D-EF5BA28B76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04" t="45890" r="16931" b="1"/>
          <a:stretch/>
        </p:blipFill>
        <p:spPr>
          <a:xfrm>
            <a:off x="0" y="0"/>
            <a:ext cx="8537944" cy="17882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8C5521-0D41-CAEF-AFC5-E42C07606AD5}"/>
              </a:ext>
            </a:extLst>
          </p:cNvPr>
          <p:cNvSpPr txBox="1"/>
          <p:nvPr/>
        </p:nvSpPr>
        <p:spPr>
          <a:xfrm>
            <a:off x="-204311" y="441712"/>
            <a:ext cx="65248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FREE 60-to-90-minute WEBINARS</a:t>
            </a:r>
          </a:p>
        </p:txBody>
      </p:sp>
    </p:spTree>
    <p:extLst>
      <p:ext uri="{BB962C8B-B14F-4D97-AF65-F5344CB8AC3E}">
        <p14:creationId xmlns:p14="http://schemas.microsoft.com/office/powerpoint/2010/main" val="189259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>
            <a:extLst>
              <a:ext uri="{FF2B5EF4-FFF2-40B4-BE49-F238E27FC236}">
                <a16:creationId xmlns:a16="http://schemas.microsoft.com/office/drawing/2014/main" id="{0094684B-E7EC-1818-BE44-3F9B4583A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04" t="45890" r="16931" b="1"/>
          <a:stretch/>
        </p:blipFill>
        <p:spPr>
          <a:xfrm>
            <a:off x="0" y="0"/>
            <a:ext cx="8537944" cy="17882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23097B-8409-C04B-BF2B-0ADAD269A657}"/>
              </a:ext>
            </a:extLst>
          </p:cNvPr>
          <p:cNvSpPr txBox="1">
            <a:spLocks/>
          </p:cNvSpPr>
          <p:nvPr/>
        </p:nvSpPr>
        <p:spPr>
          <a:xfrm>
            <a:off x="8795293" y="5059850"/>
            <a:ext cx="3047986" cy="55223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472C4"/>
              </a:buClr>
              <a:buSzTx/>
              <a:buFont typeface="Wingdings 2" pitchFamily="18" charset="2"/>
              <a:buNone/>
              <a:tabLst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FFFF00"/>
                </a:highligh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Scan above to join or email 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FFFF00"/>
                </a:highligh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hlinkClick r:id="rId5"/>
              </a:rPr>
              <a:t>info@epns.info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FFFF00"/>
                </a:highligh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for more information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highlight>
                <a:srgbClr val="FFFF00"/>
              </a:highligh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09075A3-E7D5-52DD-1E5D-A29165EB5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9286" y="0"/>
            <a:ext cx="1872714" cy="858416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FE0E526C-7A63-DECD-F5C2-B1D4407CCDBB}"/>
              </a:ext>
            </a:extLst>
          </p:cNvPr>
          <p:cNvSpPr txBox="1">
            <a:spLocks/>
          </p:cNvSpPr>
          <p:nvPr/>
        </p:nvSpPr>
        <p:spPr>
          <a:xfrm>
            <a:off x="177310" y="23191"/>
            <a:ext cx="5747385" cy="1321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rgbClr val="47BEF3"/>
                </a:solidFill>
                <a:ea typeface="+mj-ea"/>
                <a:cs typeface="+mj-cs"/>
              </a:rPr>
              <a:t>European Paediatric Neurology Society (EPNS)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6B6189-AD1C-8A45-3485-689B6D326A73}"/>
              </a:ext>
            </a:extLst>
          </p:cNvPr>
          <p:cNvSpPr txBox="1"/>
          <p:nvPr/>
        </p:nvSpPr>
        <p:spPr>
          <a:xfrm>
            <a:off x="270616" y="2122492"/>
            <a:ext cx="100486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Not an EPNS member?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YOU ARE WELCOME</a:t>
            </a:r>
          </a:p>
          <a:p>
            <a:pPr marL="0" marR="0" lvl="0" indent="0" algn="l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Join more than 2,500 members from Europe and beyond</a:t>
            </a:r>
          </a:p>
          <a:p>
            <a:pPr marL="0" marR="0" lvl="0" indent="0" algn="l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marR="0" lvl="0" indent="0" algn="l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EPNS Membership benefits, include: </a:t>
            </a:r>
          </a:p>
          <a:p>
            <a:pPr marL="251460" marR="0" lvl="0" indent="-251460" algn="l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European Journal of Paediatric Neurology (EJPN)</a:t>
            </a:r>
          </a:p>
          <a:p>
            <a:pPr marL="251460" marR="0" lvl="0" indent="-251460" algn="l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EPNS Moodle: learning resources,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including all </a:t>
            </a:r>
            <a:r>
              <a:rPr lang="en-GB" sz="2000" dirty="0">
                <a:solidFill>
                  <a:srgbClr val="000000"/>
                </a:solidFill>
                <a:cs typeface="Calibri" panose="020F0502020204030204" pitchFamily="34" charset="0"/>
              </a:rPr>
              <a:t>	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webinar recordings</a:t>
            </a:r>
          </a:p>
          <a:p>
            <a:pPr marL="251460" marR="0" lvl="0" indent="-251460" algn="l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000000"/>
                </a:solidFill>
                <a:cs typeface="Calibri" panose="020F0502020204030204" pitchFamily="34" charset="0"/>
              </a:rPr>
              <a:t>An active and dynamic Young EPNS (YEPNS)</a:t>
            </a:r>
          </a:p>
          <a:p>
            <a:pPr marL="251460" indent="-251460" defTabSz="251460"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Affordable membership fees</a:t>
            </a:r>
            <a:endParaRPr lang="en-GB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51460" marR="0" lvl="0" indent="-251460" algn="l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N</a:t>
            </a:r>
            <a:r>
              <a:rPr lang="en-GB" sz="2400" dirty="0" err="1">
                <a:solidFill>
                  <a:srgbClr val="000000"/>
                </a:solidFill>
                <a:cs typeface="Calibri" panose="020F0502020204030204" pitchFamily="34" charset="0"/>
              </a:rPr>
              <a:t>etworking</a:t>
            </a:r>
            <a:r>
              <a:rPr lang="en-GB" sz="2400" dirty="0">
                <a:solidFill>
                  <a:srgbClr val="000000"/>
                </a:solidFill>
                <a:cs typeface="Calibri" panose="020F0502020204030204" pitchFamily="34" charset="0"/>
              </a:rPr>
              <a:t> with like-minded professionals</a:t>
            </a:r>
          </a:p>
          <a:p>
            <a:pPr marL="251460" marR="0" lvl="0" indent="-251460" algn="l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51460" marR="0" lvl="0" indent="-251460" algn="l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000000"/>
                </a:solidFill>
                <a:cs typeface="Calibri" panose="020F0502020204030204" pitchFamily="34" charset="0"/>
              </a:rPr>
              <a:t>Significantly reduced EPNS Congress registration fees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80C4A-4589-E049-4CB5-5E4AE6E704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20" t="7787" r="5783" b="5604"/>
          <a:stretch/>
        </p:blipFill>
        <p:spPr>
          <a:xfrm>
            <a:off x="9126678" y="2333295"/>
            <a:ext cx="2272499" cy="22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43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491</Words>
  <Application>Microsoft Office PowerPoint</Application>
  <PresentationFormat>Widescreen</PresentationFormat>
  <Paragraphs>102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Noto Sans</vt:lpstr>
      <vt:lpstr>Roboto</vt:lpstr>
      <vt:lpstr>Wingdings</vt:lpstr>
      <vt:lpstr>Wingdings 2</vt:lpstr>
      <vt:lpstr>Office Theme</vt:lpstr>
      <vt:lpstr>Worksheet</vt:lpstr>
      <vt:lpstr>European Paediatric Neurology Society (EPNS)</vt:lpstr>
      <vt:lpstr>European Paediatric Neurology Society (EPNS)</vt:lpstr>
      <vt:lpstr>EPNS Membership numbers over the years</vt:lpstr>
      <vt:lpstr>PowerPoint Presentation</vt:lpstr>
      <vt:lpstr>PowerPoint Presentation</vt:lpstr>
      <vt:lpstr>PowerPoint Presentation</vt:lpstr>
      <vt:lpstr> Educational EEG Club Journal Club Case Discussions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[Your organization]</dc:title>
  <dc:creator>MANOLOVA, Gergana</dc:creator>
  <cp:lastModifiedBy>EPNS</cp:lastModifiedBy>
  <cp:revision>13</cp:revision>
  <dcterms:created xsi:type="dcterms:W3CDTF">2023-08-18T12:23:25Z</dcterms:created>
  <dcterms:modified xsi:type="dcterms:W3CDTF">2025-03-04T14:39:43Z</dcterms:modified>
</cp:coreProperties>
</file>