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79" r:id="rId6"/>
    <p:sldId id="280" r:id="rId7"/>
    <p:sldId id="281" r:id="rId8"/>
    <p:sldId id="282" r:id="rId9"/>
    <p:sldId id="268" r:id="rId10"/>
    <p:sldId id="284" r:id="rId11"/>
    <p:sldId id="270" r:id="rId12"/>
    <p:sldId id="285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Информация по заболеваемости детей с кодами МКБ-10 </a:t>
            </a:r>
            <a:r>
              <a:rPr lang="en-US" sz="1600"/>
              <a:t>G40, G80 </a:t>
            </a:r>
            <a:r>
              <a:rPr lang="ru-RU" sz="1600"/>
              <a:t>по данным годовой отчетной формы 12</a:t>
            </a:r>
            <a:r>
              <a:rPr lang="ru-RU"/>
              <a:t>.</a:t>
            </a:r>
          </a:p>
        </c:rich>
      </c:tx>
      <c:layout>
        <c:manualLayout>
          <c:xMode val="edge"/>
          <c:yMode val="edge"/>
          <c:x val="0.10699928682666977"/>
          <c:y val="2.9258098223615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G40 - Эпилепсия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2022</c:v>
                </c:pt>
                <c:pt idx="4">
                  <c:v>2023 (6 мес)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12995</c:v>
                </c:pt>
                <c:pt idx="1">
                  <c:v>18921</c:v>
                </c:pt>
                <c:pt idx="2">
                  <c:v>38211</c:v>
                </c:pt>
                <c:pt idx="3" formatCode="General">
                  <c:v>18701</c:v>
                </c:pt>
                <c:pt idx="4" formatCode="General">
                  <c:v>20250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G80 - Церебральный паралич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Лист1!$A$2:$A$6</c:f>
              <c:strCach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2022</c:v>
                </c:pt>
                <c:pt idx="4">
                  <c:v>2023 (6 мес)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16819</c:v>
                </c:pt>
                <c:pt idx="1">
                  <c:v>21021</c:v>
                </c:pt>
                <c:pt idx="2">
                  <c:v>28894</c:v>
                </c:pt>
                <c:pt idx="3" formatCode="General">
                  <c:v>12385</c:v>
                </c:pt>
                <c:pt idx="4" formatCode="General">
                  <c:v>11905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19565456"/>
        <c:axId val="919556752"/>
      </c:barChart>
      <c:catAx>
        <c:axId val="919565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Нозологии по годам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556752"/>
        <c:crosses val="autoZero"/>
        <c:auto val="1"/>
        <c:lblAlgn val="ctr"/>
        <c:lblOffset val="100"/>
        <c:noMultiLvlLbl val="0"/>
      </c:catAx>
      <c:valAx>
        <c:axId val="91955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пациентов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56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260241926280954E-2"/>
          <c:y val="0.72269288205145177"/>
          <c:w val="0.77007854996386327"/>
          <c:h val="0.25979526297428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</a:t>
            </a:r>
            <a:r>
              <a:rPr lang="ru-RU" baseline="0" dirty="0"/>
              <a:t> больных/ Количество неврологов</a:t>
            </a:r>
          </a:p>
        </c:rich>
      </c:tx>
      <c:layout>
        <c:manualLayout>
          <c:xMode val="edge"/>
          <c:yMode val="edge"/>
          <c:x val="0.39261772984898624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пациентов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4"/>
                <c:pt idx="0">
                  <c:v>Астана (1/89)</c:v>
                </c:pt>
                <c:pt idx="1">
                  <c:v>Алматы (1/54)</c:v>
                </c:pt>
                <c:pt idx="2">
                  <c:v>Шымкент (1/73)</c:v>
                </c:pt>
                <c:pt idx="3">
                  <c:v>Акмолинская (1/161)</c:v>
                </c:pt>
                <c:pt idx="4">
                  <c:v>Карагандинская (1/134)</c:v>
                </c:pt>
                <c:pt idx="5">
                  <c:v>Костанайская (1/245)</c:v>
                </c:pt>
                <c:pt idx="6">
                  <c:v>СКО (1/129)</c:v>
                </c:pt>
                <c:pt idx="7">
                  <c:v>Туркестанская (1/239)</c:v>
                </c:pt>
                <c:pt idx="8">
                  <c:v>Жамбыльская (1/73)</c:v>
                </c:pt>
                <c:pt idx="9">
                  <c:v>Мангистауская (1/360)</c:v>
                </c:pt>
                <c:pt idx="10">
                  <c:v>Атырауская (1/147)</c:v>
                </c:pt>
                <c:pt idx="11">
                  <c:v>Кызылординская </c:v>
                </c:pt>
                <c:pt idx="12">
                  <c:v>Павлодарская (1/ 824)</c:v>
                </c:pt>
                <c:pt idx="13">
                  <c:v>ЗКО (1/76)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3487</c:v>
                </c:pt>
                <c:pt idx="1">
                  <c:v>6344</c:v>
                </c:pt>
                <c:pt idx="2">
                  <c:v>2885</c:v>
                </c:pt>
                <c:pt idx="3">
                  <c:v>2744</c:v>
                </c:pt>
                <c:pt idx="4">
                  <c:v>4159</c:v>
                </c:pt>
                <c:pt idx="5">
                  <c:v>2695</c:v>
                </c:pt>
                <c:pt idx="6">
                  <c:v>1557</c:v>
                </c:pt>
                <c:pt idx="7">
                  <c:v>7191</c:v>
                </c:pt>
                <c:pt idx="8">
                  <c:v>2277</c:v>
                </c:pt>
                <c:pt idx="9">
                  <c:v>2160</c:v>
                </c:pt>
                <c:pt idx="10">
                  <c:v>2804</c:v>
                </c:pt>
                <c:pt idx="11">
                  <c:v>3769</c:v>
                </c:pt>
                <c:pt idx="12">
                  <c:v>3296</c:v>
                </c:pt>
                <c:pt idx="13">
                  <c:v>1457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CA-4DC4-9FB7-19EB2CC4E7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неврологов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4"/>
                <c:pt idx="0">
                  <c:v>Астана (1/89)</c:v>
                </c:pt>
                <c:pt idx="1">
                  <c:v>Алматы (1/54)</c:v>
                </c:pt>
                <c:pt idx="2">
                  <c:v>Шымкент (1/73)</c:v>
                </c:pt>
                <c:pt idx="3">
                  <c:v>Акмолинская (1/161)</c:v>
                </c:pt>
                <c:pt idx="4">
                  <c:v>Карагандинская (1/134)</c:v>
                </c:pt>
                <c:pt idx="5">
                  <c:v>Костанайская (1/245)</c:v>
                </c:pt>
                <c:pt idx="6">
                  <c:v>СКО (1/129)</c:v>
                </c:pt>
                <c:pt idx="7">
                  <c:v>Туркестанская (1/239)</c:v>
                </c:pt>
                <c:pt idx="8">
                  <c:v>Жамбыльская (1/73)</c:v>
                </c:pt>
                <c:pt idx="9">
                  <c:v>Мангистауская (1/360)</c:v>
                </c:pt>
                <c:pt idx="10">
                  <c:v>Атырауская (1/147)</c:v>
                </c:pt>
                <c:pt idx="11">
                  <c:v>Кызылординская </c:v>
                </c:pt>
                <c:pt idx="12">
                  <c:v>Павлодарская (1/ 824)</c:v>
                </c:pt>
                <c:pt idx="13">
                  <c:v>ЗКО (1/76)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39</c:v>
                </c:pt>
                <c:pt idx="1">
                  <c:v>116</c:v>
                </c:pt>
                <c:pt idx="2">
                  <c:v>39</c:v>
                </c:pt>
                <c:pt idx="3">
                  <c:v>17</c:v>
                </c:pt>
                <c:pt idx="4">
                  <c:v>31</c:v>
                </c:pt>
                <c:pt idx="5">
                  <c:v>11</c:v>
                </c:pt>
                <c:pt idx="6">
                  <c:v>12</c:v>
                </c:pt>
                <c:pt idx="7">
                  <c:v>30</c:v>
                </c:pt>
                <c:pt idx="8">
                  <c:v>31</c:v>
                </c:pt>
                <c:pt idx="9">
                  <c:v>6</c:v>
                </c:pt>
                <c:pt idx="10">
                  <c:v>19</c:v>
                </c:pt>
                <c:pt idx="12">
                  <c:v>4</c:v>
                </c:pt>
                <c:pt idx="1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CA-4DC4-9FB7-19EB2CC4E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19557840"/>
        <c:axId val="919566000"/>
      </c:barChart>
      <c:catAx>
        <c:axId val="91955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566000"/>
        <c:crosses val="autoZero"/>
        <c:auto val="1"/>
        <c:lblAlgn val="ctr"/>
        <c:lblOffset val="100"/>
        <c:noMultiLvlLbl val="0"/>
      </c:catAx>
      <c:valAx>
        <c:axId val="91956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955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4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6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2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8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6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6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1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3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B9A44-6E81-41EC-AF53-FB62867ADDAA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6602-3041-4B7E-90B5-8853D2C4C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7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uro-site.kz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Организация медицинской помощи детям  с неврологическими заболеваниями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Главный внештатный детский невролог МЗ РК, д.м.н., заведующая кафедры неврологии НАО «МУА»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0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311"/>
          </a:xfrm>
        </p:spPr>
        <p:txBody>
          <a:bodyPr/>
          <a:lstStyle/>
          <a:p>
            <a:pPr algn="ctr"/>
            <a:r>
              <a:rPr lang="ru-RU" sz="3600" dirty="0" smtClean="0"/>
              <a:t>Вызовы сегодняшнего дня: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5964"/>
            <a:ext cx="10515600" cy="550718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Как стать детским неврологом в Казахстане?</a:t>
            </a:r>
            <a:r>
              <a:rPr lang="ru-RU" dirty="0">
                <a:solidFill>
                  <a:srgbClr val="FF0000"/>
                </a:solidFill>
              </a:rPr>
              <a:t> практическое </a:t>
            </a:r>
            <a:r>
              <a:rPr lang="ru-RU" dirty="0" smtClean="0">
                <a:solidFill>
                  <a:srgbClr val="FF0000"/>
                </a:solidFill>
              </a:rPr>
              <a:t>отсутствие </a:t>
            </a:r>
            <a:r>
              <a:rPr lang="ru-RU" dirty="0">
                <a:solidFill>
                  <a:srgbClr val="FF0000"/>
                </a:solidFill>
              </a:rPr>
              <a:t>преподавателей по детской неврологии!!!!!!</a:t>
            </a:r>
          </a:p>
          <a:p>
            <a:pPr marL="0" indent="0" algn="just">
              <a:buNone/>
            </a:pPr>
            <a:r>
              <a:rPr lang="ru-RU" dirty="0" smtClean="0"/>
              <a:t>согласно ГОСО 30% уделяется на детскую неврологию в программе по подготовке резидентов, изменился подход к образованию педиатров в Казахстане -10 лет без педиатров) </a:t>
            </a:r>
            <a:r>
              <a:rPr lang="ru-RU" dirty="0" smtClean="0">
                <a:solidFill>
                  <a:srgbClr val="FF0000"/>
                </a:solidFill>
              </a:rPr>
              <a:t>ВОПРОС ИЗМЕНЕНИЯ ГОСО ПО СПЕЦИАЛЬНОСТИ НЕВРОЛОГИЯ В ТОМ ЧИСЛЕ ДЕТСКАЯ ОБСУЖДАЕТСЯ ДАВНО (ДАНЫ РЕКОМЕНДАЦИИ КОП по специальности «НЕВРОЛОГИЯ» ПО РАЗДЕЛЕНИЮ ДВУХ СПЕЦИАЛЬНОСТЕЙ) </a:t>
            </a:r>
          </a:p>
          <a:p>
            <a:pPr algn="just"/>
            <a:r>
              <a:rPr lang="ru-RU" dirty="0" smtClean="0"/>
              <a:t>Врачей </a:t>
            </a:r>
            <a:r>
              <a:rPr lang="ru-RU" dirty="0"/>
              <a:t>МНОГО, а специалистов НЕ МНОГО </a:t>
            </a:r>
            <a:r>
              <a:rPr lang="ru-RU" dirty="0" smtClean="0"/>
              <a:t>– перейти от количества к качеству медицинского образования</a:t>
            </a:r>
            <a:endParaRPr lang="ru-RU" dirty="0"/>
          </a:p>
          <a:p>
            <a:pPr algn="just"/>
            <a:r>
              <a:rPr lang="ru-RU" dirty="0" smtClean="0"/>
              <a:t>Коммуникационные </a:t>
            </a:r>
            <a:r>
              <a:rPr lang="ru-RU" dirty="0"/>
              <a:t>трудности </a:t>
            </a:r>
          </a:p>
        </p:txBody>
      </p:sp>
    </p:spTree>
    <p:extLst>
      <p:ext uri="{BB962C8B-B14F-4D97-AF65-F5344CB8AC3E}">
        <p14:creationId xmlns:p14="http://schemas.microsoft.com/office/powerpoint/2010/main" val="26558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Достижения: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27" y="852057"/>
            <a:ext cx="7890164" cy="5324907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/>
              <a:t>Проводится стандартизация диагностических и лечебных подходов с учетом принципов доказательной медицины (подано на экспертизу </a:t>
            </a:r>
            <a:r>
              <a:rPr lang="ru-RU" dirty="0" smtClean="0"/>
              <a:t>6 </a:t>
            </a:r>
            <a:r>
              <a:rPr lang="ru-RU" dirty="0"/>
              <a:t>протоколов диагностики и лечения из них </a:t>
            </a:r>
            <a:r>
              <a:rPr lang="ru-RU" dirty="0" smtClean="0"/>
              <a:t>2 </a:t>
            </a:r>
            <a:r>
              <a:rPr lang="ru-RU" dirty="0"/>
              <a:t>по </a:t>
            </a:r>
            <a:r>
              <a:rPr lang="ru-RU" dirty="0" err="1"/>
              <a:t>орфанным</a:t>
            </a:r>
            <a:r>
              <a:rPr lang="ru-RU" dirty="0"/>
              <a:t> неврологическим заболеваниям таким как </a:t>
            </a:r>
            <a:r>
              <a:rPr lang="ru-RU" dirty="0" smtClean="0"/>
              <a:t>СМА</a:t>
            </a:r>
            <a:r>
              <a:rPr lang="ru-RU" dirty="0"/>
              <a:t>, </a:t>
            </a:r>
            <a:r>
              <a:rPr lang="ru-RU" dirty="0" smtClean="0"/>
              <a:t>ДМД –отложены ОКК, так как не решен вопрос включения препаратов в перечень </a:t>
            </a:r>
            <a:r>
              <a:rPr lang="ru-RU" dirty="0" err="1" smtClean="0"/>
              <a:t>орфанных</a:t>
            </a:r>
            <a:r>
              <a:rPr lang="ru-RU" dirty="0" smtClean="0"/>
              <a:t>) </a:t>
            </a:r>
            <a:endParaRPr lang="ru-RU" dirty="0"/>
          </a:p>
          <a:p>
            <a:pPr lvl="0" algn="just"/>
            <a:r>
              <a:rPr lang="ru-RU" dirty="0"/>
              <a:t>Устранение </a:t>
            </a:r>
            <a:r>
              <a:rPr lang="ru-RU" dirty="0" err="1"/>
              <a:t>полипрогмазии</a:t>
            </a:r>
            <a:r>
              <a:rPr lang="ru-RU" dirty="0"/>
              <a:t> и </a:t>
            </a:r>
            <a:r>
              <a:rPr lang="ru-RU" dirty="0" err="1" smtClean="0"/>
              <a:t>демедикализация</a:t>
            </a:r>
            <a:r>
              <a:rPr lang="ru-RU" dirty="0" smtClean="0"/>
              <a:t> (письмо в марте по всем УЗ снизило использование </a:t>
            </a:r>
            <a:r>
              <a:rPr lang="ru-RU" dirty="0" err="1" smtClean="0"/>
              <a:t>пантокальцина</a:t>
            </a:r>
            <a:r>
              <a:rPr lang="ru-RU" dirty="0" smtClean="0"/>
              <a:t> в 3 раза)</a:t>
            </a:r>
            <a:endParaRPr lang="ru-RU" dirty="0"/>
          </a:p>
          <a:p>
            <a:pPr lvl="0" algn="just"/>
            <a:r>
              <a:rPr lang="ru-RU" dirty="0"/>
              <a:t>Создаются экспертные и </a:t>
            </a:r>
            <a:r>
              <a:rPr lang="ru-RU" dirty="0" err="1" smtClean="0"/>
              <a:t>мультидисциплинарные</a:t>
            </a:r>
            <a:r>
              <a:rPr lang="ru-RU" dirty="0" smtClean="0"/>
              <a:t> </a:t>
            </a:r>
            <a:r>
              <a:rPr lang="ru-RU" dirty="0"/>
              <a:t>группы (например по НМЗ, </a:t>
            </a:r>
            <a:r>
              <a:rPr lang="ru-RU" dirty="0" smtClean="0"/>
              <a:t>реабилитации, эпилепсии)</a:t>
            </a:r>
            <a:endParaRPr lang="ru-RU" dirty="0"/>
          </a:p>
          <a:p>
            <a:pPr lvl="0" algn="just"/>
            <a:r>
              <a:rPr lang="ru-RU" dirty="0"/>
              <a:t>Проводится лекарственная терапия, в том числе </a:t>
            </a:r>
            <a:r>
              <a:rPr lang="ru-RU" dirty="0" smtClean="0"/>
              <a:t>генная (ВПЕРВЫЕ В КАЗАХСТАНЕ И СТРАНАХ ЦЕНТРАЛЬНОЙ АЗИИ).</a:t>
            </a:r>
          </a:p>
          <a:p>
            <a:pPr lvl="0" algn="just"/>
            <a:r>
              <a:rPr lang="ru-RU" dirty="0" smtClean="0"/>
              <a:t>Самый широкий перечень лекарственных средств по эпилепсии и НМЗ для детей</a:t>
            </a:r>
            <a:endParaRPr lang="ru-RU" dirty="0"/>
          </a:p>
          <a:p>
            <a:pPr lvl="0" algn="just"/>
            <a:r>
              <a:rPr lang="ru-RU" dirty="0"/>
              <a:t>Попытка интеграции между детскими и взрослыми </a:t>
            </a:r>
            <a:r>
              <a:rPr lang="ru-RU" dirty="0" smtClean="0"/>
              <a:t>неврологами</a:t>
            </a:r>
          </a:p>
          <a:p>
            <a:pPr lvl="0" algn="just"/>
            <a:r>
              <a:rPr lang="ru-RU" dirty="0" smtClean="0"/>
              <a:t>Разъяснительная работа среди населения(интернет конференции, работа со СМИ, родительскими сообществами)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25"/>
          <a:stretch/>
        </p:blipFill>
        <p:spPr>
          <a:xfrm>
            <a:off x="9850582" y="0"/>
            <a:ext cx="2324099" cy="3412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"/>
          <a:stretch/>
        </p:blipFill>
        <p:spPr>
          <a:xfrm rot="5400000">
            <a:off x="9534130" y="4040806"/>
            <a:ext cx="3268727" cy="2012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2485" y="3985387"/>
            <a:ext cx="3268728" cy="21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1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81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План на будущее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936" y="623455"/>
            <a:ext cx="10515600" cy="57253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Цель: </a:t>
            </a:r>
            <a:r>
              <a:rPr lang="ru-RU" b="1" dirty="0"/>
              <a:t>оплата медицинской услуги не за количество больных, а за количество здоровых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Мероприятия: </a:t>
            </a:r>
          </a:p>
          <a:p>
            <a:r>
              <a:rPr lang="ru-RU" dirty="0" smtClean="0"/>
              <a:t>Работа с </a:t>
            </a:r>
            <a:r>
              <a:rPr lang="ru-RU" dirty="0" err="1" smtClean="0"/>
              <a:t>силлабусами</a:t>
            </a:r>
            <a:r>
              <a:rPr lang="ru-RU" dirty="0" smtClean="0"/>
              <a:t> по детской неврологии на основе международных (совместно с </a:t>
            </a:r>
            <a:r>
              <a:rPr lang="en-US" dirty="0" smtClean="0"/>
              <a:t>EPNS)</a:t>
            </a:r>
            <a:r>
              <a:rPr lang="ru-RU" dirty="0" smtClean="0"/>
              <a:t> и обучение</a:t>
            </a:r>
            <a:r>
              <a:rPr lang="ru-RU" dirty="0"/>
              <a:t>!! </a:t>
            </a:r>
            <a:r>
              <a:rPr lang="ru-RU" dirty="0" smtClean="0"/>
              <a:t>Удлинение </a:t>
            </a:r>
            <a:r>
              <a:rPr lang="ru-RU" dirty="0"/>
              <a:t>программы резидентуры с 2 до 4 лет</a:t>
            </a:r>
          </a:p>
          <a:p>
            <a:r>
              <a:rPr lang="ru-RU" dirty="0" smtClean="0"/>
              <a:t>Получить утверждение Стандарта организации помощи  по детской неврологии (интеграция всех НПА, регламентирующих помощь детям с уровня скрининга, патронажного, диспансерного, профилактического, лечебно-диагностического наблюдения) !</a:t>
            </a:r>
            <a:endParaRPr lang="en-US" dirty="0" smtClean="0"/>
          </a:p>
          <a:p>
            <a:r>
              <a:rPr lang="ru-RU" dirty="0" smtClean="0"/>
              <a:t>Стандартизация и спецификация подходов к диагностике и лечению </a:t>
            </a:r>
          </a:p>
          <a:p>
            <a:r>
              <a:rPr lang="ru-RU" dirty="0" smtClean="0"/>
              <a:t>Развитие доказательной медицины, «экологии </a:t>
            </a:r>
            <a:r>
              <a:rPr lang="ru-RU" dirty="0"/>
              <a:t>медицинской помощи», а не </a:t>
            </a:r>
            <a:r>
              <a:rPr lang="ru-RU" dirty="0" smtClean="0"/>
              <a:t>только определение </a:t>
            </a:r>
            <a:r>
              <a:rPr lang="ru-RU" dirty="0"/>
              <a:t>заболевания</a:t>
            </a:r>
            <a:r>
              <a:rPr lang="ru-RU" dirty="0" smtClean="0"/>
              <a:t>, внедрение оценки состояния с учетом МКФ (ПМПК, МСЭК)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smtClean="0">
                <a:solidFill>
                  <a:srgbClr val="FF0000"/>
                </a:solidFill>
              </a:rPr>
              <a:t>Результат: </a:t>
            </a:r>
            <a:r>
              <a:rPr lang="ru-RU" b="1" dirty="0" smtClean="0">
                <a:solidFill>
                  <a:srgbClr val="FF0000"/>
                </a:solidFill>
              </a:rPr>
              <a:t>ЧЕТКОЕ ОПРЕДЕЛЕНИЕ КОМПЕТЕНЦИИ и ЕЕ СОВЕРШЕНСТВОВАНИЕ, ЧЕРЕЗ АДЕКВАТНОЕ ОБРАЗОВАНИЕ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7961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00255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относительная стабилизация </a:t>
            </a:r>
            <a:r>
              <a:rPr lang="ru-RU" sz="2400" b="1" dirty="0"/>
              <a:t>количества пациентов с </a:t>
            </a:r>
            <a:r>
              <a:rPr lang="ru-RU" sz="2400" b="1" dirty="0" smtClean="0"/>
              <a:t>ЦП и эпилепсией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210396"/>
              </p:ext>
            </p:extLst>
          </p:nvPr>
        </p:nvGraphicFramePr>
        <p:xfrm>
          <a:off x="-86590" y="1984664"/>
          <a:ext cx="6425045" cy="319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xmlns="" id="{79A3016A-4056-4707-9853-4E9BD9031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112297"/>
              </p:ext>
            </p:extLst>
          </p:nvPr>
        </p:nvGraphicFramePr>
        <p:xfrm>
          <a:off x="6143945" y="2077477"/>
          <a:ext cx="5940682" cy="310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45828" y="5179436"/>
            <a:ext cx="4682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Время наращивать качественный потенциал врача детского невролога! </a:t>
            </a:r>
          </a:p>
          <a:p>
            <a:pPr algn="ctr"/>
            <a:r>
              <a:rPr lang="ru-RU" b="1" dirty="0"/>
              <a:t>ПОВЫШЕНИЕ </a:t>
            </a:r>
            <a:r>
              <a:rPr lang="ru-RU" b="1" dirty="0" smtClean="0"/>
              <a:t>КВАЛИФИКАЦИИ, </a:t>
            </a:r>
            <a:r>
              <a:rPr lang="ru-RU" b="1" dirty="0"/>
              <a:t>ИМЕЮЩИХСЯ КАДРОВ!!! </a:t>
            </a:r>
          </a:p>
          <a:p>
            <a:pPr algn="ctr"/>
            <a:r>
              <a:rPr lang="ru-RU" b="1" dirty="0"/>
              <a:t>ПРАВИЛЬНОЕ ОПРЕДЕЛЕНИЕ КОМПЕТЕНЦИЙ!!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586" y="5334160"/>
            <a:ext cx="172531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9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23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Медико-демографические показатели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27" y="649158"/>
            <a:ext cx="11367655" cy="5226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2400" dirty="0" smtClean="0"/>
              <a:t>Самая </a:t>
            </a:r>
            <a:r>
              <a:rPr lang="ru-RU" sz="2400" dirty="0"/>
              <a:t>высокая заболеваемость </a:t>
            </a:r>
            <a:r>
              <a:rPr lang="ru-RU" sz="2400" dirty="0" smtClean="0"/>
              <a:t>в </a:t>
            </a:r>
            <a:r>
              <a:rPr lang="ru-RU" sz="2400" dirty="0"/>
              <a:t>возрастной группе от 1 до 14 лет.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Заболеваемость </a:t>
            </a:r>
            <a:r>
              <a:rPr lang="ru-RU" sz="2400" dirty="0" smtClean="0">
                <a:solidFill>
                  <a:srgbClr val="FF0000"/>
                </a:solidFill>
              </a:rPr>
              <a:t>эпилепсией  </a:t>
            </a:r>
            <a:r>
              <a:rPr lang="ru-RU" sz="2400" dirty="0">
                <a:solidFill>
                  <a:srgbClr val="FF0000"/>
                </a:solidFill>
              </a:rPr>
              <a:t>2 : </a:t>
            </a:r>
            <a:r>
              <a:rPr lang="ru-RU" sz="2400" dirty="0" smtClean="0">
                <a:solidFill>
                  <a:srgbClr val="FF0000"/>
                </a:solidFill>
              </a:rPr>
              <a:t>1000 (36%) </a:t>
            </a:r>
            <a:r>
              <a:rPr lang="ru-RU" sz="2400" dirty="0"/>
              <a:t>детского </a:t>
            </a:r>
            <a:r>
              <a:rPr lang="ru-RU" sz="2400" dirty="0" smtClean="0"/>
              <a:t>населения;</a:t>
            </a:r>
          </a:p>
          <a:p>
            <a:pPr>
              <a:buFontTx/>
              <a:buChar char="-"/>
            </a:pPr>
            <a:r>
              <a:rPr lang="ru-RU" sz="2400" dirty="0" smtClean="0"/>
              <a:t>Церебральным </a:t>
            </a:r>
            <a:r>
              <a:rPr lang="ru-RU" sz="2400" dirty="0"/>
              <a:t>параличом </a:t>
            </a:r>
            <a:r>
              <a:rPr lang="ru-RU" sz="2400" dirty="0">
                <a:solidFill>
                  <a:srgbClr val="FF0000"/>
                </a:solidFill>
              </a:rPr>
              <a:t>6:10 </a:t>
            </a:r>
            <a:r>
              <a:rPr lang="ru-RU" sz="2400" dirty="0" smtClean="0">
                <a:solidFill>
                  <a:srgbClr val="FF0000"/>
                </a:solidFill>
              </a:rPr>
              <a:t>000 (24%);</a:t>
            </a:r>
          </a:p>
          <a:p>
            <a:pPr>
              <a:buFontTx/>
              <a:buChar char="-"/>
            </a:pPr>
            <a:r>
              <a:rPr lang="ru-RU" sz="2400" u="sng" dirty="0" smtClean="0"/>
              <a:t>Другие </a:t>
            </a:r>
            <a:r>
              <a:rPr lang="ru-RU" sz="2400" u="sng" dirty="0"/>
              <a:t>нарушения нервной системы </a:t>
            </a:r>
            <a:r>
              <a:rPr lang="ru-RU" sz="2400" u="sng" dirty="0" smtClean="0">
                <a:solidFill>
                  <a:srgbClr val="FF0000"/>
                </a:solidFill>
              </a:rPr>
              <a:t>3:1000 (33%)!!!!! </a:t>
            </a:r>
            <a:endParaRPr lang="ru-RU" sz="2400" u="sng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2400" dirty="0" err="1" smtClean="0">
                <a:solidFill>
                  <a:srgbClr val="FF0000"/>
                </a:solidFill>
              </a:rPr>
              <a:t>Орфанные</a:t>
            </a:r>
            <a:r>
              <a:rPr lang="ru-RU" sz="2400" dirty="0" smtClean="0">
                <a:solidFill>
                  <a:srgbClr val="FF0000"/>
                </a:solidFill>
              </a:rPr>
              <a:t> и инфекционные заболевания 7%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Подострый </a:t>
            </a:r>
            <a:r>
              <a:rPr lang="ru-RU" sz="2400" dirty="0" err="1" smtClean="0">
                <a:solidFill>
                  <a:srgbClr val="FF0000"/>
                </a:solidFill>
              </a:rPr>
              <a:t>склерозирующий</a:t>
            </a:r>
            <a:r>
              <a:rPr lang="ru-RU" sz="2400" dirty="0" smtClean="0">
                <a:solidFill>
                  <a:srgbClr val="FF0000"/>
                </a:solidFill>
              </a:rPr>
              <a:t> панэнцефалит 5 случаев в 2023 году!(косвенный показатель охвата вакцинацией от кори)</a:t>
            </a:r>
          </a:p>
          <a:p>
            <a:pPr marL="0" indent="0">
              <a:buNone/>
            </a:pPr>
            <a:r>
              <a:rPr lang="ru-RU" sz="2000" dirty="0" smtClean="0"/>
              <a:t>Нозологическая </a:t>
            </a:r>
            <a:r>
              <a:rPr lang="ru-RU" sz="2000" dirty="0"/>
              <a:t>структура стационарной </a:t>
            </a:r>
            <a:r>
              <a:rPr lang="ru-RU" sz="2000" dirty="0" smtClean="0"/>
              <a:t>помощи</a:t>
            </a:r>
            <a:endParaRPr lang="ru-RU" sz="11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 flipH="1" flipV="1">
            <a:off x="11450052" y="4114798"/>
            <a:ext cx="613610" cy="145582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4000498"/>
            <a:ext cx="3692236" cy="2726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554" y="3530981"/>
            <a:ext cx="5225072" cy="784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808" y="4315622"/>
            <a:ext cx="2580856" cy="2340005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257120"/>
              </p:ext>
            </p:extLst>
          </p:nvPr>
        </p:nvGraphicFramePr>
        <p:xfrm>
          <a:off x="8540908" y="4206295"/>
          <a:ext cx="2618508" cy="252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508"/>
              </a:tblGrid>
              <a:tr h="32607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</a:tr>
              <a:tr h="289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эпилепсия</a:t>
                      </a:r>
                    </a:p>
                  </a:txBody>
                  <a:tcPr marL="68580" marR="68580"/>
                </a:tc>
              </a:tr>
              <a:tr h="289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нервно-мышечные расстройства</a:t>
                      </a:r>
                    </a:p>
                  </a:txBody>
                  <a:tcPr marL="68580" marR="68580"/>
                </a:tc>
              </a:tr>
              <a:tr h="570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 белого вещества (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демиелинизирующие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дегенеративные)</a:t>
                      </a:r>
                    </a:p>
                  </a:txBody>
                  <a:tcPr marL="68580" marR="68580"/>
                </a:tc>
              </a:tr>
              <a:tr h="244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церебральный паралич</a:t>
                      </a:r>
                    </a:p>
                  </a:txBody>
                  <a:tcPr marL="68580" marR="68580"/>
                </a:tc>
              </a:tr>
              <a:tr h="661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генетически обусловленные состояния с неврологической манифестацией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11274" y="4187210"/>
            <a:ext cx="175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едиатрия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45913" y="4187210"/>
            <a:ext cx="18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неврология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4168" y="5508509"/>
            <a:ext cx="799918" cy="12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Следствие данного подхода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7063"/>
            <a:ext cx="10515600" cy="50099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пациенты </a:t>
            </a:r>
            <a:r>
              <a:rPr lang="ru-RU" dirty="0">
                <a:solidFill>
                  <a:srgbClr val="FF0000"/>
                </a:solidFill>
              </a:rPr>
              <a:t>остаются не полноценно осмотренными</a:t>
            </a:r>
            <a:r>
              <a:rPr lang="ru-RU" dirty="0"/>
              <a:t>, в некоторых случаях из-за большого количества пациентов </a:t>
            </a:r>
            <a:r>
              <a:rPr lang="ru-RU" dirty="0" smtClean="0"/>
              <a:t>обще педиатрического </a:t>
            </a:r>
            <a:r>
              <a:rPr lang="ru-RU" dirty="0"/>
              <a:t>профиля </a:t>
            </a:r>
            <a:r>
              <a:rPr lang="ru-RU" dirty="0">
                <a:solidFill>
                  <a:srgbClr val="FF0000"/>
                </a:solidFill>
              </a:rPr>
              <a:t>квалификация специалистов неврологов падает</a:t>
            </a:r>
            <a:r>
              <a:rPr lang="ru-RU" dirty="0"/>
              <a:t> и появляются </a:t>
            </a:r>
            <a:r>
              <a:rPr lang="ru-RU" dirty="0" smtClean="0"/>
              <a:t>разные </a:t>
            </a:r>
            <a:r>
              <a:rPr lang="ru-RU" dirty="0" err="1" smtClean="0"/>
              <a:t>субспециальности</a:t>
            </a:r>
            <a:r>
              <a:rPr lang="ru-RU" dirty="0" smtClean="0"/>
              <a:t>, такие как </a:t>
            </a:r>
            <a:r>
              <a:rPr lang="ru-RU" dirty="0" err="1" smtClean="0"/>
              <a:t>эпилептологи</a:t>
            </a:r>
            <a:r>
              <a:rPr lang="ru-RU" dirty="0" smtClean="0"/>
              <a:t>, </a:t>
            </a:r>
            <a:r>
              <a:rPr lang="ru-RU" dirty="0" err="1" smtClean="0"/>
              <a:t>алгологи</a:t>
            </a:r>
            <a:r>
              <a:rPr lang="ru-RU" dirty="0" smtClean="0"/>
              <a:t>, нейрофизиологи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тд</a:t>
            </a:r>
            <a:r>
              <a:rPr lang="ru-RU" dirty="0" smtClean="0"/>
              <a:t> .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Эпилепсия </a:t>
            </a:r>
            <a:r>
              <a:rPr lang="ru-RU" dirty="0">
                <a:solidFill>
                  <a:srgbClr val="FF0000"/>
                </a:solidFill>
              </a:rPr>
              <a:t>это неврологическое заболевание </a:t>
            </a:r>
            <a:r>
              <a:rPr lang="ru-RU" dirty="0" smtClean="0"/>
              <a:t>(</a:t>
            </a:r>
            <a:r>
              <a:rPr lang="en-US" dirty="0" smtClean="0"/>
              <a:t>G</a:t>
            </a:r>
            <a:r>
              <a:rPr lang="ru-RU" dirty="0" smtClean="0"/>
              <a:t> </a:t>
            </a:r>
            <a:r>
              <a:rPr lang="ru-RU" dirty="0"/>
              <a:t>40)и </a:t>
            </a:r>
            <a:r>
              <a:rPr lang="ru-RU" dirty="0" smtClean="0"/>
              <a:t>составляет </a:t>
            </a:r>
            <a:r>
              <a:rPr lang="ru-RU" dirty="0"/>
              <a:t>самую большую группу  пациентов и диспансерного наблюдения и по заболеваемости и </a:t>
            </a:r>
            <a:r>
              <a:rPr lang="ru-RU" dirty="0">
                <a:solidFill>
                  <a:srgbClr val="FF0000"/>
                </a:solidFill>
              </a:rPr>
              <a:t>этими пациентами должны заниматься неврологи</a:t>
            </a:r>
            <a:r>
              <a:rPr lang="ru-RU" dirty="0"/>
              <a:t>, а не отправлять их к </a:t>
            </a:r>
            <a:r>
              <a:rPr lang="ru-RU" dirty="0" err="1"/>
              <a:t>эпилептологам</a:t>
            </a:r>
            <a:r>
              <a:rPr lang="ru-RU" dirty="0"/>
              <a:t>, так как </a:t>
            </a:r>
            <a:r>
              <a:rPr lang="ru-RU" dirty="0" err="1"/>
              <a:t>эпилептологи</a:t>
            </a:r>
            <a:r>
              <a:rPr lang="ru-RU" dirty="0"/>
              <a:t> это те же самые неврологи, только сидящие , как правило </a:t>
            </a:r>
            <a:r>
              <a:rPr lang="ru-RU" dirty="0">
                <a:solidFill>
                  <a:srgbClr val="FF0000"/>
                </a:solidFill>
              </a:rPr>
              <a:t>в частных центрах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деятельность которых не всегда регламентируется </a:t>
            </a:r>
            <a:r>
              <a:rPr lang="ru-RU" dirty="0" smtClean="0">
                <a:solidFill>
                  <a:srgbClr val="FF0000"/>
                </a:solidFill>
              </a:rPr>
              <a:t>государственными </a:t>
            </a:r>
            <a:r>
              <a:rPr lang="ru-RU" dirty="0">
                <a:solidFill>
                  <a:srgbClr val="FF0000"/>
                </a:solidFill>
              </a:rPr>
              <a:t>НПА и трудно контролируется</a:t>
            </a:r>
            <a:r>
              <a:rPr lang="ru-RU" dirty="0"/>
              <a:t>. И </a:t>
            </a:r>
            <a:r>
              <a:rPr lang="ru-RU" b="1" dirty="0"/>
              <a:t>это </a:t>
            </a:r>
            <a:r>
              <a:rPr lang="ru-RU" dirty="0"/>
              <a:t>за частую </a:t>
            </a:r>
            <a:r>
              <a:rPr lang="ru-RU" b="1" dirty="0"/>
              <a:t>создает много проблем</a:t>
            </a:r>
            <a:r>
              <a:rPr lang="ru-RU" dirty="0"/>
              <a:t>, особенно </a:t>
            </a:r>
            <a:r>
              <a:rPr lang="ru-RU" b="1" dirty="0"/>
              <a:t>в части обеспечения лекарственными средствами по перечню АЛО </a:t>
            </a:r>
            <a:r>
              <a:rPr lang="ru-RU" dirty="0"/>
              <a:t>( противосудорожными препаратами и </a:t>
            </a:r>
            <a:r>
              <a:rPr lang="ru-RU" dirty="0" err="1"/>
              <a:t>др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Проведение не обоснованных обследований (МРТ, ЭЭГ мониторинг, НСГ и </a:t>
            </a:r>
            <a:r>
              <a:rPr lang="ru-RU" dirty="0" err="1" smtClean="0"/>
              <a:t>тд</a:t>
            </a:r>
            <a:r>
              <a:rPr lang="ru-RU" dirty="0" smtClean="0"/>
              <a:t>), высокоспециализированные обследования назначаются не неврологами (логопеды, психологи, специалисты интегрированной медицины, </a:t>
            </a:r>
            <a:r>
              <a:rPr lang="ru-RU" dirty="0" err="1" smtClean="0"/>
              <a:t>нутрициологи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Использование сомнительных методов лечения (</a:t>
            </a:r>
            <a:r>
              <a:rPr lang="ru-RU" dirty="0" err="1" smtClean="0"/>
              <a:t>хиджама</a:t>
            </a:r>
            <a:r>
              <a:rPr lang="ru-RU" dirty="0" smtClean="0"/>
              <a:t>, ТМС, ТУС, коррекция атланта, </a:t>
            </a:r>
            <a:r>
              <a:rPr lang="ru-RU" dirty="0" err="1" smtClean="0"/>
              <a:t>остепатия</a:t>
            </a:r>
            <a:r>
              <a:rPr lang="ru-RU" dirty="0" smtClean="0"/>
              <a:t> и </a:t>
            </a:r>
            <a:r>
              <a:rPr lang="ru-RU" dirty="0" err="1" smtClean="0"/>
              <a:t>т.п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Большое количество «визитеров-врачей» соседних республик (Узбекистан, Кыргызстан, Россия) методы лечения, которых не соответствуют казахстанским и международным протоколам и рекомендациям.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32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427" y="706582"/>
            <a:ext cx="10557164" cy="151926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ОСНОВНЫЕ НАПРАВЛЕНИЯ ОБУЧЕНИЯ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проведение семинаров, мастер-классов по </a:t>
            </a:r>
            <a:r>
              <a:rPr lang="ru-RU" sz="2700" b="1" dirty="0" smtClean="0"/>
              <a:t>перинатальной неврологии</a:t>
            </a:r>
            <a:r>
              <a:rPr lang="ru-RU" sz="2700" dirty="0" smtClean="0"/>
              <a:t>, </a:t>
            </a:r>
            <a:r>
              <a:rPr lang="ru-RU" sz="2700" b="1" dirty="0" smtClean="0"/>
              <a:t>стандартизированной</a:t>
            </a:r>
            <a:r>
              <a:rPr lang="ru-RU" sz="2700" dirty="0" smtClean="0"/>
              <a:t> </a:t>
            </a:r>
            <a:r>
              <a:rPr lang="ru-RU" sz="2700" b="1" dirty="0" smtClean="0"/>
              <a:t>оценке функционального статуса,</a:t>
            </a:r>
            <a:r>
              <a:rPr lang="ru-RU" sz="2700" dirty="0" smtClean="0"/>
              <a:t> диагностике, введению, мониторингу эффективности применения патогенетической терапии в регионах детей с эпилепсией и нервно-мышечными заболеваниями.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организация совместных международных консилиумов с привлечением коллег из ближнего и дальнего зарубежья (лечащий врач с региона, республиканский специалист, пациент) 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практические занятия по проведению спинно-мозговых пункций, применению шкал функциональной оценке неврологического статуса, проведения вентиляционной поддержки мешком </a:t>
            </a:r>
            <a:r>
              <a:rPr lang="ru-RU" sz="2700" dirty="0" err="1" smtClean="0"/>
              <a:t>Амбу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Следует сделать акцент на нейроинфекционной и </a:t>
            </a:r>
            <a:r>
              <a:rPr lang="ru-RU" sz="2700" dirty="0" err="1" smtClean="0"/>
              <a:t>аутоимунной</a:t>
            </a:r>
            <a:r>
              <a:rPr lang="ru-RU" sz="2700" dirty="0" smtClean="0"/>
              <a:t> патологии, а также принципам ухода за пациентами с неврологическими заболеваниями(введение критериев паллиативной помощи)</a:t>
            </a:r>
            <a:endParaRPr lang="ru-RU" sz="2700" dirty="0"/>
          </a:p>
        </p:txBody>
      </p:sp>
      <p:pic>
        <p:nvPicPr>
          <p:cNvPr id="2050" name="Picture 2" descr="https://avatars.mds.yandex.net/i?id=6aa4fd6a28567c84d9666cdb93cc259f5d6b8f8f-905718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3" y="255851"/>
            <a:ext cx="1091334" cy="17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674" y="52305"/>
            <a:ext cx="9879933" cy="48911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Материально-техническое оснащение</a:t>
            </a:r>
            <a:r>
              <a:rPr lang="en-US" sz="3200" b="1" dirty="0" smtClean="0"/>
              <a:t> </a:t>
            </a:r>
            <a:r>
              <a:rPr lang="ru-RU" sz="3200" b="1" dirty="0" smtClean="0"/>
              <a:t> на примере МРТ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88" y="854243"/>
            <a:ext cx="10852485" cy="3811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730" y="4978339"/>
            <a:ext cx="10467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Япония 1/20.000; США 1/25.000; Германия 1/30.000( </a:t>
            </a:r>
            <a:r>
              <a:rPr lang="en-US" b="1" dirty="0" smtClean="0">
                <a:hlinkClick r:id="rId3"/>
              </a:rPr>
              <a:t>www.statista.com</a:t>
            </a:r>
            <a:r>
              <a:rPr lang="en-US" b="1" dirty="0" smtClean="0"/>
              <a:t>  </a:t>
            </a:r>
            <a:r>
              <a:rPr lang="en-US" b="1" dirty="0" err="1" smtClean="0"/>
              <a:t>Conor</a:t>
            </a:r>
            <a:r>
              <a:rPr lang="en-US" b="1" dirty="0" smtClean="0"/>
              <a:t> Stewart Apr,14, 2022)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2673" y="5818909"/>
            <a:ext cx="1131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Следует научиться эффективно пользоваться, имеющейся технической базой в педиатрической практике!!!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297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645" y="103909"/>
            <a:ext cx="1201535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Научно-образовательная деятельность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выполняется национальная программа внедрения персонализированной и превентивной медицины в РК по задаче «Генетические эпилепсии среди детей казахской популяции», 2021-2023 </a:t>
            </a:r>
            <a:r>
              <a:rPr lang="ru-RU" dirty="0" err="1"/>
              <a:t>гг</a:t>
            </a:r>
            <a:r>
              <a:rPr lang="ru-RU" dirty="0"/>
              <a:t> </a:t>
            </a:r>
            <a:r>
              <a:rPr lang="ru-RU" dirty="0" smtClean="0"/>
              <a:t>– изучены особенности </a:t>
            </a:r>
            <a:r>
              <a:rPr lang="ru-RU" dirty="0" err="1" smtClean="0"/>
              <a:t>фармакогенетики</a:t>
            </a:r>
            <a:r>
              <a:rPr lang="ru-RU" dirty="0" smtClean="0"/>
              <a:t> основных АЭП в казахской популяции, готовятся рекомендации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проводятся выездные мастер-классы и циклы повышения квалификации врачей </a:t>
            </a:r>
            <a:r>
              <a:rPr lang="ru-RU" dirty="0"/>
              <a:t>по эпилепсии у детей (Шымкент, Караганда, </a:t>
            </a:r>
            <a:r>
              <a:rPr lang="ru-RU" dirty="0" smtClean="0"/>
              <a:t>Кустанай) нервно-мышечным </a:t>
            </a:r>
            <a:r>
              <a:rPr lang="ru-RU" dirty="0"/>
              <a:t>заболеваниям (Кустанай, Караганда, Шымкент, Семей, Павлодар, Алматы, Атырау, Кокшетау, Астана</a:t>
            </a:r>
            <a:r>
              <a:rPr lang="ru-RU" dirty="0" smtClean="0"/>
              <a:t>) </a:t>
            </a:r>
            <a:r>
              <a:rPr lang="en-US" dirty="0" smtClean="0"/>
              <a:t>(</a:t>
            </a:r>
            <a:r>
              <a:rPr lang="en-US" dirty="0">
                <a:hlinkClick r:id="rId2"/>
              </a:rPr>
              <a:t>www.neuro-site.kz</a:t>
            </a:r>
            <a:r>
              <a:rPr lang="en-US" dirty="0" smtClean="0"/>
              <a:t>)</a:t>
            </a:r>
            <a:endParaRPr lang="ru-RU" dirty="0" smtClean="0"/>
          </a:p>
          <a:p>
            <a:pPr algn="just"/>
            <a:r>
              <a:rPr lang="ru-RU" dirty="0" smtClean="0"/>
              <a:t>За </a:t>
            </a:r>
            <a:r>
              <a:rPr lang="ru-RU" dirty="0" smtClean="0"/>
              <a:t>2023 года проведены: </a:t>
            </a:r>
          </a:p>
          <a:p>
            <a:pPr marL="342900" indent="-342900" algn="just">
              <a:buAutoNum type="arabicPeriod"/>
            </a:pPr>
            <a:r>
              <a:rPr lang="ru-RU" dirty="0"/>
              <a:t>М</a:t>
            </a:r>
            <a:r>
              <a:rPr lang="ru-RU" dirty="0" smtClean="0"/>
              <a:t>еждународный семинар по </a:t>
            </a:r>
            <a:r>
              <a:rPr lang="ru-RU" dirty="0" err="1" smtClean="0"/>
              <a:t>нейроинфекции</a:t>
            </a:r>
            <a:r>
              <a:rPr lang="ru-RU" dirty="0" smtClean="0"/>
              <a:t> на базе МГДБ№3 </a:t>
            </a:r>
            <a:r>
              <a:rPr lang="ru-RU" dirty="0" err="1" smtClean="0"/>
              <a:t>г.Астана</a:t>
            </a:r>
            <a:r>
              <a:rPr lang="ru-RU" dirty="0" smtClean="0"/>
              <a:t>, январь;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Совместный  с </a:t>
            </a:r>
            <a:r>
              <a:rPr lang="en-US" dirty="0" smtClean="0"/>
              <a:t>EPNS</a:t>
            </a:r>
            <a:r>
              <a:rPr lang="kk-KZ" dirty="0" smtClean="0"/>
              <a:t> </a:t>
            </a:r>
            <a:r>
              <a:rPr lang="ru-RU" dirty="0" smtClean="0"/>
              <a:t>международный семинар по </a:t>
            </a:r>
            <a:r>
              <a:rPr lang="ru-RU" dirty="0" err="1" smtClean="0"/>
              <a:t>перинатологии</a:t>
            </a:r>
            <a:r>
              <a:rPr lang="ru-RU" dirty="0" smtClean="0"/>
              <a:t> на базе МДГБ №2 г. Алматы (март)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Международный образовательный курс по оценке развития детей до 6 месяцев с приглашением </a:t>
            </a:r>
            <a:r>
              <a:rPr lang="ru-RU" dirty="0" err="1" smtClean="0"/>
              <a:t>Криста</a:t>
            </a:r>
            <a:r>
              <a:rPr lang="ru-RU" dirty="0" smtClean="0"/>
              <a:t> </a:t>
            </a:r>
            <a:r>
              <a:rPr lang="ru-RU" dirty="0" err="1" smtClean="0"/>
              <a:t>Айшпелер</a:t>
            </a:r>
            <a:r>
              <a:rPr lang="ru-RU" dirty="0" smtClean="0"/>
              <a:t>, Алматы (февраль)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Международный семинар по мышечной биопсии, Астана, май 2023г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Ежемесячно проводятся заседания экспертно-консультативного совета  с международным участием на базе НАО «МУА»</a:t>
            </a:r>
          </a:p>
          <a:p>
            <a:pPr algn="just"/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Проводятся ежегодные Республиканские конференции с международным участием (</a:t>
            </a:r>
            <a:r>
              <a:rPr lang="en-US" dirty="0" smtClean="0"/>
              <a:t>ICNA, EPNS)</a:t>
            </a:r>
            <a:r>
              <a:rPr lang="ru-RU" dirty="0" smtClean="0"/>
              <a:t> – 28-29 сентября 2023</a:t>
            </a:r>
          </a:p>
          <a:p>
            <a:pPr algn="just"/>
            <a:r>
              <a:rPr lang="ru-RU" dirty="0" smtClean="0"/>
              <a:t>Международный Экспертный совет по ведению СМА с участием экспертов Европы и Центрально-азиатских стран- 30 сентября -1 октября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 первые в мире обсужден вопрос персонифицированной терапии пациентки с эпилепсией с мутацией в гене </a:t>
            </a:r>
            <a:r>
              <a:rPr lang="en-US" b="1" dirty="0" smtClean="0">
                <a:solidFill>
                  <a:srgbClr val="FF0000"/>
                </a:solidFill>
              </a:rPr>
              <a:t>CYFIP2</a:t>
            </a:r>
            <a:r>
              <a:rPr lang="ru-RU" b="1" dirty="0" smtClean="0">
                <a:solidFill>
                  <a:srgbClr val="FF0000"/>
                </a:solidFill>
              </a:rPr>
              <a:t> – 4-8 октября 2023 года</a:t>
            </a:r>
          </a:p>
          <a:p>
            <a:pPr algn="just"/>
            <a:r>
              <a:rPr lang="ru-RU" dirty="0" smtClean="0"/>
              <a:t>Увеличивается количество публикации казахстанских врачей-исследователей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809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75" y="128352"/>
            <a:ext cx="9997680" cy="34344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Проблемы, пути решения, краткосрочный план работы на 2023 год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04742"/>
              </p:ext>
            </p:extLst>
          </p:nvPr>
        </p:nvGraphicFramePr>
        <p:xfrm>
          <a:off x="1" y="399930"/>
          <a:ext cx="12103767" cy="648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663"/>
                <a:gridCol w="3706273"/>
                <a:gridCol w="6412831"/>
              </a:tblGrid>
              <a:tr h="28306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Проблемы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Пути решения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на 2023 год</a:t>
                      </a:r>
                      <a:endParaRPr lang="ru-RU" sz="1200" dirty="0"/>
                    </a:p>
                  </a:txBody>
                  <a:tcPr/>
                </a:tc>
              </a:tr>
              <a:tr h="8089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МРТ детям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Обсуждение</a:t>
                      </a:r>
                      <a:r>
                        <a:rPr lang="ru-RU" sz="1200" baseline="0" dirty="0" smtClean="0"/>
                        <a:t> методики </a:t>
                      </a:r>
                      <a:r>
                        <a:rPr lang="ru-RU" sz="1200" baseline="0" dirty="0" err="1" smtClean="0"/>
                        <a:t>седации</a:t>
                      </a:r>
                      <a:r>
                        <a:rPr lang="ru-RU" sz="1200" baseline="0" dirty="0" smtClean="0"/>
                        <a:t> и вариантов иммобилизации во время исследования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Круглый стол совместно с радиологами и анестезиологами –реаниматологами ( </a:t>
                      </a:r>
                      <a:r>
                        <a:rPr lang="ru-RU" sz="1200" dirty="0" err="1" smtClean="0"/>
                        <a:t>вебинар</a:t>
                      </a:r>
                      <a:r>
                        <a:rPr lang="ru-RU" sz="1200" dirty="0" smtClean="0"/>
                        <a:t>)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Обучение по вопросам интерпретации МРТ и КТ сканов с привлечением радиологов (все неврологи в рамках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вебинара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</a:tr>
              <a:tr h="10767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лечение/назначение АЭП детям с эпилепсией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Обсуждение</a:t>
                      </a:r>
                      <a:r>
                        <a:rPr lang="ru-RU" sz="1200" baseline="0" dirty="0" smtClean="0"/>
                        <a:t> необходимости назначения АЭП из перечня </a:t>
                      </a:r>
                      <a:r>
                        <a:rPr lang="ru-RU" sz="1200" baseline="0" dirty="0" err="1" smtClean="0"/>
                        <a:t>орфанных</a:t>
                      </a:r>
                      <a:r>
                        <a:rPr lang="ru-RU" sz="1200" baseline="0" dirty="0" smtClean="0"/>
                        <a:t> препаратов через консилиум ЭКС, мониторинг эффективности назначения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Разослано письмо в регионе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работы ЭКС с включением специалистов</a:t>
                      </a:r>
                      <a:r>
                        <a:rPr lang="ru-RU" sz="1200" baseline="0" dirty="0" smtClean="0"/>
                        <a:t> в области эпилепсии 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Обучение неврологов областей и городов «диагностике и ведению пациентов с эпилепсией» (выездные семинары в </a:t>
                      </a:r>
                      <a:r>
                        <a:rPr lang="ru-RU" sz="1200" baseline="0" dirty="0" err="1" smtClean="0"/>
                        <a:t>Тараз</a:t>
                      </a:r>
                      <a:r>
                        <a:rPr lang="ru-RU" sz="1200" baseline="0" dirty="0" smtClean="0"/>
                        <a:t>, Караганда, ВКО, </a:t>
                      </a:r>
                      <a:r>
                        <a:rPr lang="ru-RU" sz="1200" baseline="0" dirty="0" err="1" smtClean="0"/>
                        <a:t>Кызылординская</a:t>
                      </a:r>
                      <a:r>
                        <a:rPr lang="ru-RU" sz="1200" baseline="0" dirty="0" smtClean="0"/>
                        <a:t> область, </a:t>
                      </a:r>
                      <a:r>
                        <a:rPr lang="ru-RU" sz="1200" baseline="0" dirty="0" err="1" smtClean="0"/>
                        <a:t>Жетысуская</a:t>
                      </a:r>
                      <a:r>
                        <a:rPr lang="ru-RU" sz="1200" baseline="0" dirty="0" smtClean="0"/>
                        <a:t>, </a:t>
                      </a:r>
                      <a:r>
                        <a:rPr lang="ru-RU" sz="1200" baseline="0" dirty="0" err="1" smtClean="0"/>
                        <a:t>Алматинская</a:t>
                      </a:r>
                      <a:r>
                        <a:rPr lang="ru-RU" sz="1200" baseline="0" dirty="0" smtClean="0"/>
                        <a:t>, Астана)</a:t>
                      </a:r>
                      <a:endParaRPr lang="ru-RU" sz="1200" dirty="0"/>
                    </a:p>
                  </a:txBody>
                  <a:tcPr/>
                </a:tc>
              </a:tr>
              <a:tr h="7948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генетических обследований детям с неврологическими заболеваниями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Четкое определение показаний для назначения ХМА, </a:t>
                      </a:r>
                      <a:r>
                        <a:rPr lang="en-US" sz="1200" dirty="0" smtClean="0"/>
                        <a:t>WES, MLPA, </a:t>
                      </a:r>
                      <a:r>
                        <a:rPr lang="ru-RU" sz="1200" dirty="0" smtClean="0"/>
                        <a:t>ПЦР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</a:t>
                      </a:r>
                      <a:r>
                        <a:rPr lang="ru-RU" sz="1200" dirty="0" err="1" smtClean="0"/>
                        <a:t>мультидисциплинарного</a:t>
                      </a:r>
                      <a:r>
                        <a:rPr lang="ru-RU" sz="1200" dirty="0" smtClean="0"/>
                        <a:t> семинара с генетиками, неврологами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Поддержка работы Горячей линии по диагностике</a:t>
                      </a:r>
                      <a:r>
                        <a:rPr lang="ru-RU" sz="1200" baseline="0" dirty="0" smtClean="0"/>
                        <a:t> в рамках маршрута движения пациентов в НМЗ</a:t>
                      </a:r>
                      <a:endParaRPr lang="ru-RU" sz="1200" dirty="0"/>
                    </a:p>
                  </a:txBody>
                  <a:tcPr/>
                </a:tc>
              </a:tr>
              <a:tr h="7463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</a:t>
                      </a:r>
                      <a:r>
                        <a:rPr lang="ru-RU" sz="1200" baseline="0" dirty="0" smtClean="0"/>
                        <a:t> оценки функционального статуса детям с </a:t>
                      </a:r>
                      <a:r>
                        <a:rPr lang="ru-RU" sz="1200" baseline="0" dirty="0" err="1" smtClean="0"/>
                        <a:t>орфанными</a:t>
                      </a:r>
                      <a:r>
                        <a:rPr lang="ru-RU" sz="1200" baseline="0" dirty="0" smtClean="0"/>
                        <a:t> заболеваниями (НМЗ, эпилепсия)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Central</a:t>
                      </a:r>
                      <a:r>
                        <a:rPr lang="en-US" sz="1200" baseline="0" dirty="0" smtClean="0"/>
                        <a:t> Eurasian EPNS course п</a:t>
                      </a:r>
                      <a:r>
                        <a:rPr lang="ru-RU" sz="1200" baseline="0" dirty="0" smtClean="0"/>
                        <a:t>о оценке неврологического статуса детей первого года жизни (</a:t>
                      </a:r>
                      <a:r>
                        <a:rPr lang="en-US" sz="1200" baseline="0" dirty="0" smtClean="0"/>
                        <a:t>teach the teachers)</a:t>
                      </a:r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Обучение в регионах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Алматы 12-14</a:t>
                      </a:r>
                      <a:r>
                        <a:rPr lang="ru-RU" sz="1200" baseline="0" dirty="0" smtClean="0"/>
                        <a:t> апреля 2023</a:t>
                      </a:r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r>
                        <a:rPr lang="ru-RU" sz="1200" dirty="0" smtClean="0"/>
                        <a:t>Выезды в ВКО, </a:t>
                      </a:r>
                      <a:r>
                        <a:rPr lang="ru-RU" sz="1200" dirty="0" err="1" smtClean="0"/>
                        <a:t>Талдыкорган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Кызылорад</a:t>
                      </a:r>
                      <a:r>
                        <a:rPr lang="ru-RU" sz="1200" dirty="0" smtClean="0"/>
                        <a:t>, Атырау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Работа ЭКС по НМЗ на ежемесячной основе</a:t>
                      </a:r>
                      <a:endParaRPr lang="ru-RU" sz="1200" dirty="0"/>
                    </a:p>
                  </a:txBody>
                  <a:tcPr/>
                </a:tc>
              </a:tr>
              <a:tr h="20312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Совершенствование нормативно-правовой базы и ознакомление</a:t>
                      </a:r>
                      <a:r>
                        <a:rPr lang="ru-RU" sz="1200" baseline="0" dirty="0" smtClean="0"/>
                        <a:t> неврологов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Обсуждение</a:t>
                      </a:r>
                      <a:r>
                        <a:rPr lang="ru-RU" sz="1200" baseline="0" dirty="0" smtClean="0"/>
                        <a:t> и вынесение Стандарта оказания помощи</a:t>
                      </a:r>
                    </a:p>
                    <a:p>
                      <a:r>
                        <a:rPr lang="ru-RU" sz="1200" baseline="0" dirty="0" err="1" smtClean="0">
                          <a:solidFill>
                            <a:srgbClr val="FF0000"/>
                          </a:solidFill>
                        </a:rPr>
                        <a:t>Орг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-метод коэффициент на поддержку деятельности главных специалистов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Отработка протоколов 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Предложение по совершенствованию диагностики аутоиммунных заболеваний нервной системы</a:t>
                      </a:r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Паллиативный уход в неврологии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Ознакомление</a:t>
                      </a:r>
                      <a:r>
                        <a:rPr lang="ru-RU" sz="1200" baseline="0" dirty="0" smtClean="0"/>
                        <a:t> со Стандартом 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Определить статус и бюджет для поддержания деятельности главных специалистов городов и областей, а также Республики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ЦП, СМА, менингит, энцефалит, аутоиммунный энцефалит( поданы на экспертизу в НЦРЗ)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Совместное обсуждение с лабораторными специалистами о внедрении панели на аутоиммунных заболевания</a:t>
                      </a:r>
                    </a:p>
                    <a:p>
                      <a:r>
                        <a:rPr lang="ru-RU" sz="1200" baseline="0" dirty="0" smtClean="0"/>
                        <a:t>Обсуждение с </a:t>
                      </a:r>
                      <a:r>
                        <a:rPr lang="ru-RU" sz="1200" baseline="0" dirty="0" err="1" smtClean="0"/>
                        <a:t>патоморфологами</a:t>
                      </a:r>
                      <a:r>
                        <a:rPr lang="ru-RU" sz="1200" baseline="0" dirty="0" smtClean="0"/>
                        <a:t> проекта по мышечной биопсии( проект обсужден в мае 2023)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Участие в обсуждении Стандарта по паллиативной помощи</a:t>
                      </a:r>
                    </a:p>
                    <a:p>
                      <a:r>
                        <a:rPr lang="ru-RU" sz="1200" baseline="0" dirty="0" smtClean="0"/>
                        <a:t>Проведение мастер-классов по дыхательной и </a:t>
                      </a:r>
                      <a:r>
                        <a:rPr lang="ru-RU" sz="1200" baseline="0" dirty="0" err="1" smtClean="0"/>
                        <a:t>нутритивной</a:t>
                      </a:r>
                      <a:r>
                        <a:rPr lang="ru-RU" sz="1200" baseline="0" dirty="0" smtClean="0"/>
                        <a:t> поддержке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5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</a:rPr>
              <a:t>Внедрены в практику инновационные методы лечения пациентов со СМА и ДМД во все регионы Казахстана, в том числе генная терапия СМА.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 результатам деятельности ЭКС было всего обсуждено </a:t>
            </a:r>
            <a:r>
              <a:rPr lang="ru-RU" dirty="0" smtClean="0"/>
              <a:t>4</a:t>
            </a:r>
            <a:r>
              <a:rPr lang="en-US" dirty="0" smtClean="0"/>
              <a:t>56</a:t>
            </a:r>
            <a:r>
              <a:rPr lang="ru-RU" dirty="0" smtClean="0"/>
              <a:t> </a:t>
            </a:r>
            <a:r>
              <a:rPr lang="ru-RU" dirty="0"/>
              <a:t>пациентов из них со спинальной мышечной атрофией </a:t>
            </a:r>
            <a:r>
              <a:rPr lang="ru-RU" dirty="0" smtClean="0"/>
              <a:t>18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(что составляет </a:t>
            </a:r>
            <a:r>
              <a:rPr lang="ru-RU" dirty="0" smtClean="0"/>
              <a:t>47</a:t>
            </a:r>
            <a:r>
              <a:rPr lang="ru-RU" dirty="0"/>
              <a:t>% всех диспансерных по шифру  </a:t>
            </a:r>
            <a:r>
              <a:rPr lang="en-US" dirty="0"/>
              <a:t>G</a:t>
            </a:r>
            <a:r>
              <a:rPr lang="ru-RU" dirty="0"/>
              <a:t>12).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 smtClean="0"/>
              <a:t>них</a:t>
            </a:r>
            <a:r>
              <a:rPr lang="en-US" dirty="0" smtClean="0"/>
              <a:t> 70 </a:t>
            </a:r>
            <a:r>
              <a:rPr lang="ru-RU" dirty="0" smtClean="0"/>
              <a:t> </a:t>
            </a:r>
            <a:r>
              <a:rPr lang="ru-RU" dirty="0"/>
              <a:t>пациентам рекомендован </a:t>
            </a:r>
            <a:r>
              <a:rPr lang="ru-RU" dirty="0" err="1"/>
              <a:t>нусинерсен</a:t>
            </a:r>
            <a:r>
              <a:rPr lang="ru-RU" dirty="0"/>
              <a:t>, </a:t>
            </a:r>
            <a:r>
              <a:rPr lang="ru-RU" dirty="0" smtClean="0"/>
              <a:t>14 пациентов </a:t>
            </a:r>
            <a:r>
              <a:rPr lang="ru-RU" dirty="0"/>
              <a:t>получили </a:t>
            </a:r>
            <a:r>
              <a:rPr lang="ru-RU" dirty="0" err="1"/>
              <a:t>онасемноген</a:t>
            </a:r>
            <a:r>
              <a:rPr lang="ru-RU" dirty="0"/>
              <a:t> </a:t>
            </a:r>
            <a:r>
              <a:rPr lang="ru-RU" dirty="0" err="1"/>
              <a:t>абепарвовек</a:t>
            </a:r>
            <a:r>
              <a:rPr lang="ru-RU" dirty="0"/>
              <a:t> (</a:t>
            </a:r>
            <a:r>
              <a:rPr lang="ru-RU" dirty="0" err="1"/>
              <a:t>золгенсма</a:t>
            </a:r>
            <a:r>
              <a:rPr lang="ru-RU" dirty="0"/>
              <a:t>), </a:t>
            </a:r>
            <a:r>
              <a:rPr lang="en-US" dirty="0"/>
              <a:t>4</a:t>
            </a:r>
            <a:r>
              <a:rPr lang="ru-RU" dirty="0" smtClean="0"/>
              <a:t>7 </a:t>
            </a:r>
            <a:r>
              <a:rPr lang="ru-RU" dirty="0"/>
              <a:t>рекомендован </a:t>
            </a:r>
            <a:r>
              <a:rPr lang="ru-RU" dirty="0" err="1"/>
              <a:t>рисдиплам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Мышечной дистрофии </a:t>
            </a:r>
            <a:r>
              <a:rPr lang="ru-RU" dirty="0" err="1"/>
              <a:t>Дюшена</a:t>
            </a:r>
            <a:r>
              <a:rPr lang="ru-RU" dirty="0"/>
              <a:t> обсуждено </a:t>
            </a:r>
            <a:r>
              <a:rPr lang="ru-RU" dirty="0" smtClean="0"/>
              <a:t>18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пациентов (что составило </a:t>
            </a:r>
            <a:r>
              <a:rPr lang="ru-RU" dirty="0" smtClean="0"/>
              <a:t>35% </a:t>
            </a:r>
            <a:r>
              <a:rPr lang="ru-RU" dirty="0"/>
              <a:t>из всех находящихся на диспансерном наблюдении) из них получают </a:t>
            </a:r>
            <a:r>
              <a:rPr lang="ru-RU" b="1" dirty="0" err="1"/>
              <a:t>Аталурен</a:t>
            </a:r>
            <a:r>
              <a:rPr lang="ru-RU" b="1" dirty="0"/>
              <a:t> – </a:t>
            </a:r>
            <a:r>
              <a:rPr lang="ru-RU" b="1" dirty="0" smtClean="0"/>
              <a:t>31 </a:t>
            </a:r>
            <a:r>
              <a:rPr lang="ru-RU" dirty="0"/>
              <a:t>(3 пациентов потеряли </a:t>
            </a:r>
            <a:r>
              <a:rPr lang="ru-RU" dirty="0" err="1"/>
              <a:t>амбулаторность</a:t>
            </a:r>
            <a:r>
              <a:rPr lang="ru-RU" dirty="0"/>
              <a:t> на препарате, 2 назначен препарат в неамбулаторной стадии, 11 ожидают динамической оценки, также отмечались перебои получения препарата, </a:t>
            </a:r>
            <a:r>
              <a:rPr lang="ru-RU" b="1" dirty="0" smtClean="0"/>
              <a:t>Этеплирсен-21 </a:t>
            </a:r>
            <a:r>
              <a:rPr lang="ru-RU" dirty="0"/>
              <a:t>( 6 в ранней неамбулаторной стадии, 8 амбулаторные</a:t>
            </a:r>
            <a:r>
              <a:rPr lang="ru-RU" dirty="0" smtClean="0"/>
              <a:t>), </a:t>
            </a:r>
            <a:r>
              <a:rPr lang="ru-RU" dirty="0" err="1" smtClean="0"/>
              <a:t>Голодирсен</a:t>
            </a:r>
            <a:r>
              <a:rPr lang="ru-RU" dirty="0" smtClean="0"/>
              <a:t> -</a:t>
            </a:r>
            <a:r>
              <a:rPr lang="ru-RU" dirty="0" smtClean="0"/>
              <a:t>1</a:t>
            </a: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касимерсен</a:t>
            </a:r>
            <a:r>
              <a:rPr lang="ru-RU" dirty="0" smtClean="0"/>
              <a:t>-</a:t>
            </a:r>
            <a:r>
              <a:rPr lang="en-US" dirty="0" smtClean="0"/>
              <a:t>6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ВНЕДРЕНЫ И ИСПОЛЬЗУЮТСЯ ВСЕ ИЗВЕСТНЫЕ В МИРЕ ПРЕПАРАТЫ ДЛЯ КОРРЕКЦИИ НМЗ!!!!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/>
              <a:t>РЕГУЛЯРНО ПРОВОДИТСЯ МОНИТОРИНГ ЭФФЕКТИВНОСТИ ДАННОЙ ТЕРАПИИ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САМЫЙ БОЛЬШОЙ ОПЫТ ЛЕЧЕНИЯ НМЗ В СТРАНАХ ЦЕНТРАЛЬНОЙ АЗИИ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20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1222</Words>
  <Application>Microsoft Office PowerPoint</Application>
  <PresentationFormat>Широкоэкранный</PresentationFormat>
  <Paragraphs>127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Организация медицинской помощи детям  с неврологическими заболеваниями </vt:lpstr>
      <vt:lpstr>относительная стабилизация количества пациентов с ЦП и эпилепсией</vt:lpstr>
      <vt:lpstr>Медико-демографические показатели</vt:lpstr>
      <vt:lpstr>Следствие данного подхода</vt:lpstr>
      <vt:lpstr>       ОСНОВНЫЕ НАПРАВЛЕНИЯ ОБУЧЕНИЯ  проведение семинаров, мастер-классов по перинатальной неврологии, стандартизированной оценке функционального статуса, диагностике, введению, мониторингу эффективности применения патогенетической терапии в регионах детей с эпилепсией и нервно-мышечными заболеваниями.  организация совместных международных консилиумов с привлечением коллег из ближнего и дальнего зарубежья (лечащий врач с региона, республиканский специалист, пациент) .  практические занятия по проведению спинно-мозговых пункций, применению шкал функциональной оценке неврологического статуса, проведения вентиляционной поддержки мешком Амбу.  Следует сделать акцент на нейроинфекционной и аутоимунной патологии, а также принципам ухода за пациентами с неврологическими заболеваниями(введение критериев паллиативной помощи)</vt:lpstr>
      <vt:lpstr>Материально-техническое оснащение  на примере МРТ</vt:lpstr>
      <vt:lpstr>Презентация PowerPoint</vt:lpstr>
      <vt:lpstr> Проблемы, пути решения, краткосрочный план работы на 2023 год  </vt:lpstr>
      <vt:lpstr>Внедрены в практику инновационные методы лечения пациентов со СМА и ДМД во все регионы Казахстана, в том числе генная терапия СМА. </vt:lpstr>
      <vt:lpstr>Вызовы сегодняшнего дня: </vt:lpstr>
      <vt:lpstr>Достижения:   </vt:lpstr>
      <vt:lpstr>План на будущее </vt:lpstr>
      <vt:lpstr>Презентация PowerPoint</vt:lpstr>
    </vt:vector>
  </TitlesOfParts>
  <Company>csm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главного внештатного детского невролога МЗ РК, заведующей кафедры неврологии НАО «МУА» д.м.н. Джаксыбаевой А.Х.</dc:title>
  <dc:creator>Windows 10</dc:creator>
  <cp:lastModifiedBy>Учетная запись Майкрософт</cp:lastModifiedBy>
  <cp:revision>40</cp:revision>
  <dcterms:created xsi:type="dcterms:W3CDTF">2022-02-21T14:04:14Z</dcterms:created>
  <dcterms:modified xsi:type="dcterms:W3CDTF">2024-04-07T14:28:51Z</dcterms:modified>
</cp:coreProperties>
</file>